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slideMasters/slideMaster8.xml" ContentType="application/vnd.openxmlformats-officedocument.presentationml.slideMaster+xml"/>
  <Override PartName="/ppt/slides/slide8.xml" ContentType="application/vnd.openxmlformats-officedocument.presentationml.slide+xml"/>
  <Override PartName="/ppt/slideMasters/slideMaster9.xml" ContentType="application/vnd.openxmlformats-officedocument.presentationml.slideMaster+xml"/>
  <Override PartName="/ppt/slides/slide9.xml" ContentType="application/vnd.openxmlformats-officedocument.presentationml.slide+xml"/>
  <Override PartName="/ppt/slideMasters/slideMaster10.xml" ContentType="application/vnd.openxmlformats-officedocument.presentationml.slideMaster+xml"/>
  <Override PartName="/ppt/slides/slide10.xml" ContentType="application/vnd.openxmlformats-officedocument.presentationml.slide+xml"/>
  <Override PartName="/ppt/slideMasters/slideMaster11.xml" ContentType="application/vnd.openxmlformats-officedocument.presentationml.slideMaster+xml"/>
  <Override PartName="/ppt/slides/slide11.xml" ContentType="application/vnd.openxmlformats-officedocument.presentationml.slide+xml"/>
  <Override PartName="/ppt/slideMasters/slideMaster12.xml" ContentType="application/vnd.openxmlformats-officedocument.presentationml.slideMaster+xml"/>
  <Override PartName="/ppt/slides/slide12.xml" ContentType="application/vnd.openxmlformats-officedocument.presentationml.slide+xml"/>
  <Override PartName="/ppt/slideMasters/slideMaster13.xml" ContentType="application/vnd.openxmlformats-officedocument.presentationml.slideMaster+xml"/>
  <Override PartName="/ppt/slides/slide13.xml" ContentType="application/vnd.openxmlformats-officedocument.presentationml.slide+xml"/>
  <Override PartName="/ppt/slideMasters/slideMaster14.xml" ContentType="application/vnd.openxmlformats-officedocument.presentationml.slideMaster+xml"/>
  <Override PartName="/ppt/slides/slide14.xml" ContentType="application/vnd.openxmlformats-officedocument.presentationml.slide+xml"/>
  <Override PartName="/ppt/slideMasters/slideMaster15.xml" ContentType="application/vnd.openxmlformats-officedocument.presentationml.slideMaster+xml"/>
  <Override PartName="/ppt/slides/slide15.xml" ContentType="application/vnd.openxmlformats-officedocument.presentationml.slide+xml"/>
  <Override PartName="/ppt/slideMasters/slideMaster16.xml" ContentType="application/vnd.openxmlformats-officedocument.presentationml.slideMaster+xml"/>
  <Override PartName="/ppt/slides/slide16.xml" ContentType="application/vnd.openxmlformats-officedocument.presentationml.slide+xml"/>
  <Override PartName="/ppt/slideMasters/slideMaster17.xml" ContentType="application/vnd.openxmlformats-officedocument.presentationml.slideMaster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</p:sldIdLst>
  <p:notesMasterIdLst>
    <p:notesMasterId r:id="rId19"/>
  </p:notesMasterIdLst>
  <p:sldSz cx="12191695" cy="6858000"/>
  <p:notesSz cx="6858000" cy="12191695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notesMaster" Target="notesMasters/notesMaster1.xml"/><Relationship Id="rId20" Type="http://schemas.openxmlformats.org/officeDocument/2006/relationships/presProps" Target="presProps.xml"/><Relationship Id="rId21" Type="http://schemas.openxmlformats.org/officeDocument/2006/relationships/viewProps" Target="viewProps.xml"/><Relationship Id="rId22" Type="http://schemas.openxmlformats.org/officeDocument/2006/relationships/theme" Target="theme/theme1.xml"/><Relationship Id="rId23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_rels/notesSlide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.xml"/>
		</Relationships>
</file>

<file path=ppt/notesSlides/_rels/notesSlide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9.xml"/>
		</Relationships>
</file>

<file path=ppt/notesSlides/_rels/notesSlide1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0.xml"/>
		</Relationships>
</file>

<file path=ppt/notesSlides/_rels/notesSlide1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1.xml"/>
		</Relationships>
</file>

<file path=ppt/notesSlides/_rels/notesSlide1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2.xml"/>
		</Relationships>
</file>

<file path=ppt/notesSlides/_rels/notesSlide1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3.xml"/>
		</Relationships>
</file>

<file path=ppt/notesSlides/_rels/notesSlide1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4.xml"/>
		</Relationships>
</file>

<file path=ppt/notesSlides/_rels/notesSlide1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5.xml"/>
		</Relationships>
</file>

<file path=ppt/notesSlides/_rels/notesSlide1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6.xml"/>
		</Relationships>
</file>

<file path=ppt/notesSlides/_rels/notesSlide1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7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-3-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image" Target="../media/image-4-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image" Target="../media/image-5-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image" Target="../media/image-6-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image" Target="../media/image-8-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image" Target="../media/image-9-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0-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1-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2-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3-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1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4-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1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5-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15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6-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1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66928" y="2057400"/>
            <a:ext cx="9960559" cy="1371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4000" b="1" dirty="0">
                <a:solidFill>
                  <a:srgbClr val="1A1A1A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The supplier register — how to run one request</a:t>
            </a:r>
            <a:endParaRPr lang="en-US" sz="4000" dirty="0"/>
          </a:p>
        </p:txBody>
      </p:sp>
      <p:sp>
        <p:nvSpPr>
          <p:cNvPr id="3" name="Text 1"/>
          <p:cNvSpPr/>
          <p:nvPr/>
        </p:nvSpPr>
        <p:spPr>
          <a:xfrm>
            <a:off x="566928" y="3520440"/>
            <a:ext cx="813816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500" dirty="0">
                <a:solidFill>
                  <a:srgbClr val="5A5A5A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From "someone wants a new tool" to a decision you could show an auditor. Twelve steps, in order.</a:t>
            </a:r>
            <a:endParaRPr lang="en-US" sz="1500" dirty="0"/>
          </a:p>
        </p:txBody>
      </p:sp>
      <p:sp>
        <p:nvSpPr>
          <p:cNvPr id="4" name="Text 2"/>
          <p:cNvSpPr/>
          <p:nvPr/>
        </p:nvSpPr>
        <p:spPr>
          <a:xfrm>
            <a:off x="566928" y="5623560"/>
            <a:ext cx="82296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50" dirty="0">
                <a:solidFill>
                  <a:srgbClr val="5A5A5A"/>
                </a:solidFill>
                <a:latin typeface="JetBrains Mono" pitchFamily="34" charset="0"/>
                <a:ea typeface="JetBrains Mono" pitchFamily="34" charset="-122"/>
                <a:cs typeface="JetBrains Mono" pitchFamily="34" charset="-120"/>
              </a:rPr>
              <a:t>ISMS-REG-20 · Supplier and third-party risk register · v1.0 · sameerkhairkar.com</a:t>
            </a:r>
            <a:endParaRPr lang="en-US" sz="950" dirty="0"/>
          </a:p>
        </p:txBody>
      </p:sp>
      <p:sp>
        <p:nvSpPr>
          <p:cNvPr id="5" name="Shape 3"/>
          <p:cNvSpPr/>
          <p:nvPr/>
        </p:nvSpPr>
        <p:spPr>
          <a:xfrm>
            <a:off x="566928" y="6199632"/>
            <a:ext cx="11057839" cy="0"/>
          </a:xfrm>
          <a:prstGeom prst="line">
            <a:avLst/>
          </a:prstGeom>
          <a:noFill/>
          <a:ln w="9525">
            <a:solidFill>
              <a:srgbClr val="E4E6E8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66928" y="6291072"/>
            <a:ext cx="69494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endParaRPr lang="en-US" sz="800" dirty="0"/>
          </a:p>
        </p:txBody>
      </p:sp>
      <p:sp>
        <p:nvSpPr>
          <p:cNvPr id="7" name="Text 5"/>
          <p:cNvSpPr/>
          <p:nvPr/>
        </p:nvSpPr>
        <p:spPr>
          <a:xfrm>
            <a:off x="7418527" y="6291072"/>
            <a:ext cx="42062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00" dirty="0">
                <a:solidFill>
                  <a:srgbClr val="5A5A5A"/>
                </a:solidFill>
                <a:latin typeface="JetBrains Mono" pitchFamily="34" charset="0"/>
                <a:ea typeface="JetBrains Mono" pitchFamily="34" charset="-122"/>
                <a:cs typeface="JetBrains Mono" pitchFamily="34" charset="-120"/>
              </a:rPr>
              <a:t>sameerkhairkar.com · ISMS-REG-20 v1.0</a:t>
            </a:r>
            <a:endParaRPr lang="en-US" sz="8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66928" y="640080"/>
            <a:ext cx="11057839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3000" b="1" dirty="0">
                <a:solidFill>
                  <a:srgbClr val="1A1A1A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The order — it cannot be shuffled</a:t>
            </a:r>
            <a:endParaRPr lang="en-US" sz="3000" dirty="0"/>
          </a:p>
        </p:txBody>
      </p:sp>
      <p:sp>
        <p:nvSpPr>
          <p:cNvPr id="3" name="Text 1"/>
          <p:cNvSpPr/>
          <p:nvPr/>
        </p:nvSpPr>
        <p:spPr>
          <a:xfrm>
            <a:off x="566928" y="1243584"/>
            <a:ext cx="10692079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00" dirty="0">
                <a:solidFill>
                  <a:srgbClr val="5A5A5A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Each step feeds the next. Skipping one does not save time; it moves the work to the audit.</a:t>
            </a:r>
            <a:endParaRPr lang="en-US" sz="1300" dirty="0"/>
          </a:p>
        </p:txBody>
      </p:sp>
      <p:sp>
        <p:nvSpPr>
          <p:cNvPr id="4" name="Text 2"/>
          <p:cNvSpPr/>
          <p:nvPr/>
        </p:nvSpPr>
        <p:spPr>
          <a:xfrm>
            <a:off x="566928" y="1883664"/>
            <a:ext cx="4572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100" dirty="0">
                <a:solidFill>
                  <a:srgbClr val="F50056"/>
                </a:solidFill>
                <a:latin typeface="JetBrains Mono" pitchFamily="34" charset="0"/>
                <a:ea typeface="JetBrains Mono" pitchFamily="34" charset="-122"/>
                <a:cs typeface="JetBrains Mono" pitchFamily="34" charset="-120"/>
              </a:rPr>
              <a:t>01</a:t>
            </a:r>
            <a:endParaRPr lang="en-US" sz="1100" dirty="0"/>
          </a:p>
        </p:txBody>
      </p:sp>
      <p:sp>
        <p:nvSpPr>
          <p:cNvPr id="5" name="Text 3"/>
          <p:cNvSpPr/>
          <p:nvPr/>
        </p:nvSpPr>
        <p:spPr>
          <a:xfrm>
            <a:off x="1042416" y="1865376"/>
            <a:ext cx="480060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250" dirty="0">
                <a:solidFill>
                  <a:srgbClr val="1A1A1A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Fill in the request — who is asking, and what for</a:t>
            </a:r>
            <a:endParaRPr lang="en-US" sz="1250" dirty="0"/>
          </a:p>
        </p:txBody>
      </p:sp>
      <p:sp>
        <p:nvSpPr>
          <p:cNvPr id="6" name="Text 4"/>
          <p:cNvSpPr/>
          <p:nvPr/>
        </p:nvSpPr>
        <p:spPr>
          <a:xfrm>
            <a:off x="566928" y="2450592"/>
            <a:ext cx="4572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100" dirty="0">
                <a:solidFill>
                  <a:srgbClr val="F50056"/>
                </a:solidFill>
                <a:latin typeface="JetBrains Mono" pitchFamily="34" charset="0"/>
                <a:ea typeface="JetBrains Mono" pitchFamily="34" charset="-122"/>
                <a:cs typeface="JetBrains Mono" pitchFamily="34" charset="-120"/>
              </a:rPr>
              <a:t>02</a:t>
            </a:r>
            <a:endParaRPr lang="en-US" sz="1100" dirty="0"/>
          </a:p>
        </p:txBody>
      </p:sp>
      <p:sp>
        <p:nvSpPr>
          <p:cNvPr id="7" name="Text 5"/>
          <p:cNvSpPr/>
          <p:nvPr/>
        </p:nvSpPr>
        <p:spPr>
          <a:xfrm>
            <a:off x="1042416" y="2432304"/>
            <a:ext cx="480060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250" dirty="0">
                <a:solidFill>
                  <a:srgbClr val="1A1A1A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Answer the data question honestly</a:t>
            </a:r>
            <a:endParaRPr lang="en-US" sz="1250" dirty="0"/>
          </a:p>
        </p:txBody>
      </p:sp>
      <p:sp>
        <p:nvSpPr>
          <p:cNvPr id="8" name="Text 6"/>
          <p:cNvSpPr/>
          <p:nvPr/>
        </p:nvSpPr>
        <p:spPr>
          <a:xfrm>
            <a:off x="566928" y="3017520"/>
            <a:ext cx="4572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100" dirty="0">
                <a:solidFill>
                  <a:srgbClr val="F50056"/>
                </a:solidFill>
                <a:latin typeface="JetBrains Mono" pitchFamily="34" charset="0"/>
                <a:ea typeface="JetBrains Mono" pitchFamily="34" charset="-122"/>
                <a:cs typeface="JetBrains Mono" pitchFamily="34" charset="-120"/>
              </a:rPr>
              <a:t>03</a:t>
            </a:r>
            <a:endParaRPr lang="en-US" sz="1100" dirty="0"/>
          </a:p>
        </p:txBody>
      </p:sp>
      <p:sp>
        <p:nvSpPr>
          <p:cNvPr id="9" name="Text 7"/>
          <p:cNvSpPr/>
          <p:nvPr/>
        </p:nvSpPr>
        <p:spPr>
          <a:xfrm>
            <a:off x="1042416" y="2999232"/>
            <a:ext cx="480060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250" dirty="0">
                <a:solidFill>
                  <a:srgbClr val="1A1A1A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Identify the legal entity behind the product</a:t>
            </a:r>
            <a:endParaRPr lang="en-US" sz="1250" dirty="0"/>
          </a:p>
        </p:txBody>
      </p:sp>
      <p:sp>
        <p:nvSpPr>
          <p:cNvPr id="10" name="Text 8"/>
          <p:cNvSpPr/>
          <p:nvPr/>
        </p:nvSpPr>
        <p:spPr>
          <a:xfrm>
            <a:off x="566928" y="3584448"/>
            <a:ext cx="4572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100" dirty="0">
                <a:solidFill>
                  <a:srgbClr val="F50056"/>
                </a:solidFill>
                <a:latin typeface="JetBrains Mono" pitchFamily="34" charset="0"/>
                <a:ea typeface="JetBrains Mono" pitchFamily="34" charset="-122"/>
                <a:cs typeface="JetBrains Mono" pitchFamily="34" charset="-120"/>
              </a:rPr>
              <a:t>04</a:t>
            </a:r>
            <a:endParaRPr lang="en-US" sz="1100" dirty="0"/>
          </a:p>
        </p:txBody>
      </p:sp>
      <p:sp>
        <p:nvSpPr>
          <p:cNvPr id="11" name="Text 9"/>
          <p:cNvSpPr/>
          <p:nvPr/>
        </p:nvSpPr>
        <p:spPr>
          <a:xfrm>
            <a:off x="1042416" y="3566160"/>
            <a:ext cx="480060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250" dirty="0">
                <a:solidFill>
                  <a:srgbClr val="1A1A1A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Run the screening and record it</a:t>
            </a:r>
            <a:endParaRPr lang="en-US" sz="1250" dirty="0"/>
          </a:p>
        </p:txBody>
      </p:sp>
      <p:sp>
        <p:nvSpPr>
          <p:cNvPr id="12" name="Text 10"/>
          <p:cNvSpPr/>
          <p:nvPr/>
        </p:nvSpPr>
        <p:spPr>
          <a:xfrm>
            <a:off x="566928" y="4151376"/>
            <a:ext cx="4572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100" dirty="0">
                <a:solidFill>
                  <a:srgbClr val="F50056"/>
                </a:solidFill>
                <a:latin typeface="JetBrains Mono" pitchFamily="34" charset="0"/>
                <a:ea typeface="JetBrains Mono" pitchFamily="34" charset="-122"/>
                <a:cs typeface="JetBrains Mono" pitchFamily="34" charset="-120"/>
              </a:rPr>
              <a:t>05</a:t>
            </a:r>
            <a:endParaRPr lang="en-US" sz="1100" dirty="0"/>
          </a:p>
        </p:txBody>
      </p:sp>
      <p:sp>
        <p:nvSpPr>
          <p:cNvPr id="13" name="Text 11"/>
          <p:cNvSpPr/>
          <p:nvPr/>
        </p:nvSpPr>
        <p:spPr>
          <a:xfrm>
            <a:off x="1042416" y="4133088"/>
            <a:ext cx="480060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250" dirty="0">
                <a:solidFill>
                  <a:srgbClr val="1A1A1A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Look the company up on the official lists</a:t>
            </a:r>
            <a:endParaRPr lang="en-US" sz="1250" dirty="0"/>
          </a:p>
        </p:txBody>
      </p:sp>
      <p:sp>
        <p:nvSpPr>
          <p:cNvPr id="14" name="Text 12"/>
          <p:cNvSpPr/>
          <p:nvPr/>
        </p:nvSpPr>
        <p:spPr>
          <a:xfrm>
            <a:off x="566928" y="4718304"/>
            <a:ext cx="4572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100" dirty="0">
                <a:solidFill>
                  <a:srgbClr val="F50056"/>
                </a:solidFill>
                <a:latin typeface="JetBrains Mono" pitchFamily="34" charset="0"/>
                <a:ea typeface="JetBrains Mono" pitchFamily="34" charset="-122"/>
                <a:cs typeface="JetBrains Mono" pitchFamily="34" charset="-120"/>
              </a:rPr>
              <a:t>06</a:t>
            </a:r>
            <a:endParaRPr lang="en-US" sz="1100" dirty="0"/>
          </a:p>
        </p:txBody>
      </p:sp>
      <p:sp>
        <p:nvSpPr>
          <p:cNvPr id="15" name="Text 13"/>
          <p:cNvSpPr/>
          <p:nvPr/>
        </p:nvSpPr>
        <p:spPr>
          <a:xfrm>
            <a:off x="1042416" y="4700016"/>
            <a:ext cx="480060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250" dirty="0">
                <a:solidFill>
                  <a:srgbClr val="1A1A1A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Read the result — the sheet does the scoring</a:t>
            </a:r>
            <a:endParaRPr lang="en-US" sz="1250" dirty="0"/>
          </a:p>
        </p:txBody>
      </p:sp>
      <p:sp>
        <p:nvSpPr>
          <p:cNvPr id="16" name="Text 14"/>
          <p:cNvSpPr/>
          <p:nvPr/>
        </p:nvSpPr>
        <p:spPr>
          <a:xfrm>
            <a:off x="6373368" y="1883664"/>
            <a:ext cx="4572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100" dirty="0">
                <a:solidFill>
                  <a:srgbClr val="F50056"/>
                </a:solidFill>
                <a:latin typeface="JetBrains Mono" pitchFamily="34" charset="0"/>
                <a:ea typeface="JetBrains Mono" pitchFamily="34" charset="-122"/>
                <a:cs typeface="JetBrains Mono" pitchFamily="34" charset="-120"/>
              </a:rPr>
              <a:t>07</a:t>
            </a:r>
            <a:endParaRPr lang="en-US" sz="1100" dirty="0"/>
          </a:p>
        </p:txBody>
      </p:sp>
      <p:sp>
        <p:nvSpPr>
          <p:cNvPr id="17" name="Text 15"/>
          <p:cNvSpPr/>
          <p:nvPr/>
        </p:nvSpPr>
        <p:spPr>
          <a:xfrm>
            <a:off x="6848856" y="1865376"/>
            <a:ext cx="480060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250" dirty="0">
                <a:solidFill>
                  <a:srgbClr val="1A1A1A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See what the tier requires of you</a:t>
            </a:r>
            <a:endParaRPr lang="en-US" sz="1250" dirty="0"/>
          </a:p>
        </p:txBody>
      </p:sp>
      <p:sp>
        <p:nvSpPr>
          <p:cNvPr id="18" name="Text 16"/>
          <p:cNvSpPr/>
          <p:nvPr/>
        </p:nvSpPr>
        <p:spPr>
          <a:xfrm>
            <a:off x="6373368" y="2450592"/>
            <a:ext cx="4572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100" dirty="0">
                <a:solidFill>
                  <a:srgbClr val="F50056"/>
                </a:solidFill>
                <a:latin typeface="JetBrains Mono" pitchFamily="34" charset="0"/>
                <a:ea typeface="JetBrains Mono" pitchFamily="34" charset="-122"/>
                <a:cs typeface="JetBrains Mono" pitchFamily="34" charset="-120"/>
              </a:rPr>
              <a:t>08</a:t>
            </a:r>
            <a:endParaRPr lang="en-US" sz="1100" dirty="0"/>
          </a:p>
        </p:txBody>
      </p:sp>
      <p:sp>
        <p:nvSpPr>
          <p:cNvPr id="19" name="Text 17"/>
          <p:cNvSpPr/>
          <p:nvPr/>
        </p:nvSpPr>
        <p:spPr>
          <a:xfrm>
            <a:off x="6848856" y="2432304"/>
            <a:ext cx="480060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250" dirty="0">
                <a:solidFill>
                  <a:srgbClr val="1A1A1A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Clear every stop signal</a:t>
            </a:r>
            <a:endParaRPr lang="en-US" sz="1250" dirty="0"/>
          </a:p>
        </p:txBody>
      </p:sp>
      <p:sp>
        <p:nvSpPr>
          <p:cNvPr id="20" name="Text 18"/>
          <p:cNvSpPr/>
          <p:nvPr/>
        </p:nvSpPr>
        <p:spPr>
          <a:xfrm>
            <a:off x="6373368" y="3017520"/>
            <a:ext cx="4572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100" dirty="0">
                <a:solidFill>
                  <a:srgbClr val="F50056"/>
                </a:solidFill>
                <a:latin typeface="JetBrains Mono" pitchFamily="34" charset="0"/>
                <a:ea typeface="JetBrains Mono" pitchFamily="34" charset="-122"/>
                <a:cs typeface="JetBrains Mono" pitchFamily="34" charset="-120"/>
              </a:rPr>
              <a:t>09</a:t>
            </a:r>
            <a:endParaRPr lang="en-US" sz="1100" dirty="0"/>
          </a:p>
        </p:txBody>
      </p:sp>
      <p:sp>
        <p:nvSpPr>
          <p:cNvPr id="21" name="Text 19"/>
          <p:cNvSpPr/>
          <p:nvPr/>
        </p:nvSpPr>
        <p:spPr>
          <a:xfrm>
            <a:off x="6848856" y="2999232"/>
            <a:ext cx="480060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250" dirty="0">
                <a:solidFill>
                  <a:srgbClr val="1A1A1A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A sanctions hit stops everything</a:t>
            </a:r>
            <a:endParaRPr lang="en-US" sz="1250" dirty="0"/>
          </a:p>
        </p:txBody>
      </p:sp>
      <p:sp>
        <p:nvSpPr>
          <p:cNvPr id="22" name="Text 20"/>
          <p:cNvSpPr/>
          <p:nvPr/>
        </p:nvSpPr>
        <p:spPr>
          <a:xfrm>
            <a:off x="6373368" y="3584448"/>
            <a:ext cx="4572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100" dirty="0">
                <a:solidFill>
                  <a:srgbClr val="F50056"/>
                </a:solidFill>
                <a:latin typeface="JetBrains Mono" pitchFamily="34" charset="0"/>
                <a:ea typeface="JetBrains Mono" pitchFamily="34" charset="-122"/>
                <a:cs typeface="JetBrains Mono" pitchFamily="34" charset="-120"/>
              </a:rPr>
              <a:t>10</a:t>
            </a:r>
            <a:endParaRPr lang="en-US" sz="1100" dirty="0"/>
          </a:p>
        </p:txBody>
      </p:sp>
      <p:sp>
        <p:nvSpPr>
          <p:cNvPr id="23" name="Text 21"/>
          <p:cNvSpPr/>
          <p:nvPr/>
        </p:nvSpPr>
        <p:spPr>
          <a:xfrm>
            <a:off x="6848856" y="3566160"/>
            <a:ext cx="480060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250" dirty="0">
                <a:solidFill>
                  <a:srgbClr val="1A1A1A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Decide, and record the conditions</a:t>
            </a:r>
            <a:endParaRPr lang="en-US" sz="1250" dirty="0"/>
          </a:p>
        </p:txBody>
      </p:sp>
      <p:sp>
        <p:nvSpPr>
          <p:cNvPr id="24" name="Text 22"/>
          <p:cNvSpPr/>
          <p:nvPr/>
        </p:nvSpPr>
        <p:spPr>
          <a:xfrm>
            <a:off x="6373368" y="4151376"/>
            <a:ext cx="4572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100" dirty="0">
                <a:solidFill>
                  <a:srgbClr val="F50056"/>
                </a:solidFill>
                <a:latin typeface="JetBrains Mono" pitchFamily="34" charset="0"/>
                <a:ea typeface="JetBrains Mono" pitchFamily="34" charset="-122"/>
                <a:cs typeface="JetBrains Mono" pitchFamily="34" charset="-120"/>
              </a:rPr>
              <a:t>11</a:t>
            </a:r>
            <a:endParaRPr lang="en-US" sz="1100" dirty="0"/>
          </a:p>
        </p:txBody>
      </p:sp>
      <p:sp>
        <p:nvSpPr>
          <p:cNvPr id="25" name="Text 23"/>
          <p:cNvSpPr/>
          <p:nvPr/>
        </p:nvSpPr>
        <p:spPr>
          <a:xfrm>
            <a:off x="6848856" y="4133088"/>
            <a:ext cx="480060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250" dirty="0">
                <a:solidFill>
                  <a:srgbClr val="1A1A1A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Hand the request over into the Register</a:t>
            </a:r>
            <a:endParaRPr lang="en-US" sz="1250" dirty="0"/>
          </a:p>
        </p:txBody>
      </p:sp>
      <p:sp>
        <p:nvSpPr>
          <p:cNvPr id="26" name="Text 24"/>
          <p:cNvSpPr/>
          <p:nvPr/>
        </p:nvSpPr>
        <p:spPr>
          <a:xfrm>
            <a:off x="6373368" y="4718304"/>
            <a:ext cx="4572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100" dirty="0">
                <a:solidFill>
                  <a:srgbClr val="F50056"/>
                </a:solidFill>
                <a:latin typeface="JetBrains Mono" pitchFamily="34" charset="0"/>
                <a:ea typeface="JetBrains Mono" pitchFamily="34" charset="-122"/>
                <a:cs typeface="JetBrains Mono" pitchFamily="34" charset="-120"/>
              </a:rPr>
              <a:t>12</a:t>
            </a:r>
            <a:endParaRPr lang="en-US" sz="1100" dirty="0"/>
          </a:p>
        </p:txBody>
      </p:sp>
      <p:sp>
        <p:nvSpPr>
          <p:cNvPr id="27" name="Text 25"/>
          <p:cNvSpPr/>
          <p:nvPr/>
        </p:nvSpPr>
        <p:spPr>
          <a:xfrm>
            <a:off x="6848856" y="4700016"/>
            <a:ext cx="480060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250" dirty="0">
                <a:solidFill>
                  <a:srgbClr val="1A1A1A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Send the questionnaire the tier calls for</a:t>
            </a:r>
            <a:endParaRPr lang="en-US" sz="1250" dirty="0"/>
          </a:p>
        </p:txBody>
      </p:sp>
      <p:sp>
        <p:nvSpPr>
          <p:cNvPr id="28" name="Shape 26"/>
          <p:cNvSpPr/>
          <p:nvPr/>
        </p:nvSpPr>
        <p:spPr>
          <a:xfrm>
            <a:off x="566928" y="6199632"/>
            <a:ext cx="11057839" cy="0"/>
          </a:xfrm>
          <a:prstGeom prst="line">
            <a:avLst/>
          </a:prstGeom>
          <a:noFill/>
          <a:ln w="9525">
            <a:solidFill>
              <a:srgbClr val="E4E6E8"/>
            </a:solidFill>
            <a:prstDash val="solid"/>
          </a:ln>
        </p:spPr>
      </p:sp>
      <p:sp>
        <p:nvSpPr>
          <p:cNvPr id="29" name="Text 27"/>
          <p:cNvSpPr/>
          <p:nvPr/>
        </p:nvSpPr>
        <p:spPr>
          <a:xfrm>
            <a:off x="566928" y="6291072"/>
            <a:ext cx="69494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endParaRPr lang="en-US" sz="800" dirty="0"/>
          </a:p>
        </p:txBody>
      </p:sp>
      <p:sp>
        <p:nvSpPr>
          <p:cNvPr id="30" name="Text 28"/>
          <p:cNvSpPr/>
          <p:nvPr/>
        </p:nvSpPr>
        <p:spPr>
          <a:xfrm>
            <a:off x="7418527" y="6291072"/>
            <a:ext cx="42062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00" dirty="0">
                <a:solidFill>
                  <a:srgbClr val="5A5A5A"/>
                </a:solidFill>
                <a:latin typeface="JetBrains Mono" pitchFamily="34" charset="0"/>
                <a:ea typeface="JetBrains Mono" pitchFamily="34" charset="-122"/>
                <a:cs typeface="JetBrains Mono" pitchFamily="34" charset="-120"/>
              </a:rPr>
              <a:t>sameerkhairkar.com · ISMS-REG-20 v1.0</a:t>
            </a:r>
            <a:endParaRPr lang="en-US" sz="8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66928" y="640080"/>
            <a:ext cx="11057839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3000" b="1" dirty="0">
                <a:solidFill>
                  <a:srgbClr val="1A1A1A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Step 1 · Fill in the request</a:t>
            </a:r>
            <a:endParaRPr lang="en-US" sz="3000" dirty="0"/>
          </a:p>
        </p:txBody>
      </p:sp>
      <p:sp>
        <p:nvSpPr>
          <p:cNvPr id="3" name="Text 1"/>
          <p:cNvSpPr/>
          <p:nvPr/>
        </p:nvSpPr>
        <p:spPr>
          <a:xfrm>
            <a:off x="566928" y="1243584"/>
            <a:ext cx="10692079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00" dirty="0">
                <a:solidFill>
                  <a:srgbClr val="5A5A5A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Request sheet, section 1. Tinted cells only — everything else computes itself.</a:t>
            </a:r>
            <a:endParaRPr lang="en-US" sz="1300" dirty="0"/>
          </a:p>
        </p:txBody>
      </p:sp>
      <p:pic>
        <p:nvPicPr>
          <p:cNvPr id="4" name="Image 0" descr="img/pub_01_who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66928" y="1810512"/>
            <a:ext cx="10393624" cy="3108960"/>
          </a:xfrm>
          <a:prstGeom prst="rect">
            <a:avLst/>
          </a:prstGeom>
        </p:spPr>
      </p:pic>
      <p:sp>
        <p:nvSpPr>
          <p:cNvPr id="5" name="Shape 2"/>
          <p:cNvSpPr/>
          <p:nvPr/>
        </p:nvSpPr>
        <p:spPr>
          <a:xfrm>
            <a:off x="566928" y="1810512"/>
            <a:ext cx="10393624" cy="3108960"/>
          </a:xfrm>
          <a:prstGeom prst="rect">
            <a:avLst/>
          </a:prstGeom>
          <a:solidFill>
            <a:srgbClr val="FFFFFF">
              <a:alpha val="0"/>
            </a:srgbClr>
          </a:solidFill>
          <a:ln w="9525">
            <a:solidFill>
              <a:srgbClr val="E4E6E8"/>
            </a:solidFill>
            <a:prstDash val="solid"/>
          </a:ln>
        </p:spPr>
      </p:sp>
      <p:sp>
        <p:nvSpPr>
          <p:cNvPr id="6" name="Text 3"/>
          <p:cNvSpPr/>
          <p:nvPr/>
        </p:nvSpPr>
        <p:spPr>
          <a:xfrm>
            <a:off x="566928" y="5193792"/>
            <a:ext cx="10874959" cy="11887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342900" indent="-342900">
              <a:spcAft>
                <a:spcPts val="800"/>
              </a:spcAft>
              <a:buSzPct val="100000"/>
              <a:buChar char="•"/>
            </a:pPr>
            <a:r>
              <a:rPr lang="en-US" sz="1250" dirty="0">
                <a:solidFill>
                  <a:srgbClr val="1A1A1A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One request per third party. A second tool means a second request.</a:t>
            </a:r>
            <a:endParaRPr lang="en-US" sz="1250" dirty="0"/>
          </a:p>
          <a:p>
            <a:pPr marL="342900" indent="-342900">
              <a:spcAft>
                <a:spcPts val="800"/>
              </a:spcAft>
              <a:buSzPct val="100000"/>
              <a:buChar char="•"/>
            </a:pPr>
            <a:r>
              <a:rPr lang="en-US" sz="1250" dirty="0">
                <a:solidFill>
                  <a:srgbClr val="1A1A1A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You do not need to know the standard. If you cannot answer with confidence, pick the less favourable option.</a:t>
            </a:r>
            <a:endParaRPr lang="en-US" sz="1250" dirty="0"/>
          </a:p>
          <a:p>
            <a:pPr marL="342900" indent="-342900">
              <a:spcAft>
                <a:spcPts val="800"/>
              </a:spcAft>
              <a:buSzPct val="100000"/>
              <a:buChar char="•"/>
            </a:pPr>
            <a:r>
              <a:rPr lang="en-US" sz="1250" dirty="0">
                <a:solidFill>
                  <a:srgbClr val="1A1A1A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The provider is the company. The product is what you buy from them. They are not the same field.</a:t>
            </a:r>
            <a:endParaRPr lang="en-US" sz="1250" dirty="0"/>
          </a:p>
        </p:txBody>
      </p:sp>
      <p:sp>
        <p:nvSpPr>
          <p:cNvPr id="7" name="Shape 4"/>
          <p:cNvSpPr/>
          <p:nvPr/>
        </p:nvSpPr>
        <p:spPr>
          <a:xfrm>
            <a:off x="566928" y="6199632"/>
            <a:ext cx="11057839" cy="0"/>
          </a:xfrm>
          <a:prstGeom prst="line">
            <a:avLst/>
          </a:prstGeom>
          <a:noFill/>
          <a:ln w="9525">
            <a:solidFill>
              <a:srgbClr val="E4E6E8"/>
            </a:solidFill>
            <a:prstDash val="solid"/>
          </a:ln>
        </p:spPr>
      </p:sp>
      <p:sp>
        <p:nvSpPr>
          <p:cNvPr id="8" name="Text 5"/>
          <p:cNvSpPr/>
          <p:nvPr/>
        </p:nvSpPr>
        <p:spPr>
          <a:xfrm>
            <a:off x="566928" y="6291072"/>
            <a:ext cx="69494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A5A5A"/>
                </a:solidFill>
                <a:latin typeface="JetBrains Mono" pitchFamily="34" charset="0"/>
                <a:ea typeface="JetBrains Mono" pitchFamily="34" charset="-122"/>
                <a:cs typeface="JetBrains Mono" pitchFamily="34" charset="-120"/>
              </a:rPr>
              <a:t>screenshot: worked example TP-2026-014 · a fictional cloud backup provider</a:t>
            </a:r>
            <a:endParaRPr lang="en-US" sz="800" dirty="0"/>
          </a:p>
        </p:txBody>
      </p:sp>
      <p:sp>
        <p:nvSpPr>
          <p:cNvPr id="9" name="Text 6"/>
          <p:cNvSpPr/>
          <p:nvPr/>
        </p:nvSpPr>
        <p:spPr>
          <a:xfrm>
            <a:off x="7418527" y="6291072"/>
            <a:ext cx="42062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00" dirty="0">
                <a:solidFill>
                  <a:srgbClr val="5A5A5A"/>
                </a:solidFill>
                <a:latin typeface="JetBrains Mono" pitchFamily="34" charset="0"/>
                <a:ea typeface="JetBrains Mono" pitchFamily="34" charset="-122"/>
                <a:cs typeface="JetBrains Mono" pitchFamily="34" charset="-120"/>
              </a:rPr>
              <a:t>sameerkhairkar.com · ISMS-REG-20 v1.0</a:t>
            </a:r>
            <a:endParaRPr lang="en-US" sz="8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66928" y="640080"/>
            <a:ext cx="11057839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3000" b="1" dirty="0">
                <a:solidFill>
                  <a:srgbClr val="1A1A1A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Step 2 · Answer the data question honestly</a:t>
            </a:r>
            <a:endParaRPr lang="en-US" sz="3000" dirty="0"/>
          </a:p>
        </p:txBody>
      </p:sp>
      <p:sp>
        <p:nvSpPr>
          <p:cNvPr id="3" name="Text 1"/>
          <p:cNvSpPr/>
          <p:nvPr/>
        </p:nvSpPr>
        <p:spPr>
          <a:xfrm>
            <a:off x="566928" y="1243584"/>
            <a:ext cx="10692079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00" dirty="0">
                <a:solidFill>
                  <a:srgbClr val="5A5A5A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Section 3. This is the single most consequential answer in the form.</a:t>
            </a:r>
            <a:endParaRPr lang="en-US" sz="1300" dirty="0"/>
          </a:p>
        </p:txBody>
      </p:sp>
      <p:pic>
        <p:nvPicPr>
          <p:cNvPr id="4" name="Image 0" descr="img/pub_02_data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66928" y="1810512"/>
            <a:ext cx="11057839" cy="2294107"/>
          </a:xfrm>
          <a:prstGeom prst="rect">
            <a:avLst/>
          </a:prstGeom>
        </p:spPr>
      </p:pic>
      <p:sp>
        <p:nvSpPr>
          <p:cNvPr id="5" name="Shape 2"/>
          <p:cNvSpPr/>
          <p:nvPr/>
        </p:nvSpPr>
        <p:spPr>
          <a:xfrm>
            <a:off x="566928" y="1810512"/>
            <a:ext cx="11057839" cy="2294107"/>
          </a:xfrm>
          <a:prstGeom prst="rect">
            <a:avLst/>
          </a:prstGeom>
          <a:solidFill>
            <a:srgbClr val="FFFFFF">
              <a:alpha val="0"/>
            </a:srgbClr>
          </a:solidFill>
          <a:ln w="9525">
            <a:solidFill>
              <a:srgbClr val="E4E6E8"/>
            </a:solidFill>
            <a:prstDash val="solid"/>
          </a:ln>
        </p:spPr>
      </p:sp>
      <p:sp>
        <p:nvSpPr>
          <p:cNvPr id="6" name="Text 3"/>
          <p:cNvSpPr/>
          <p:nvPr/>
        </p:nvSpPr>
        <p:spPr>
          <a:xfrm>
            <a:off x="566928" y="4378939"/>
            <a:ext cx="10874959" cy="11887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342900" indent="-342900">
              <a:spcAft>
                <a:spcPts val="800"/>
              </a:spcAft>
              <a:buSzPct val="100000"/>
              <a:buChar char="•"/>
            </a:pPr>
            <a:r>
              <a:rPr lang="en-US" sz="1250" dirty="0">
                <a:solidFill>
                  <a:srgbClr val="1A1A1A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"Special categories (Art. 9 GDPR)" scores 3 and pushes the request to Critical on its own.</a:t>
            </a:r>
            <a:endParaRPr lang="en-US" sz="1250" dirty="0"/>
          </a:p>
          <a:p>
            <a:pPr marL="342900" indent="-342900">
              <a:spcAft>
                <a:spcPts val="800"/>
              </a:spcAft>
              <a:buSzPct val="100000"/>
              <a:buChar char="•"/>
            </a:pPr>
            <a:r>
              <a:rPr lang="en-US" sz="1250" dirty="0">
                <a:solidFill>
                  <a:srgbClr val="1A1A1A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"Passing through" and "storing" are both transfers. Answer for what actually happens.</a:t>
            </a:r>
            <a:endParaRPr lang="en-US" sz="1250" dirty="0"/>
          </a:p>
          <a:p>
            <a:pPr marL="342900" indent="-342900">
              <a:spcAft>
                <a:spcPts val="800"/>
              </a:spcAft>
              <a:buSzPct val="100000"/>
              <a:buChar char="•"/>
            </a:pPr>
            <a:r>
              <a:rPr lang="en-US" sz="1250" dirty="0">
                <a:solidFill>
                  <a:srgbClr val="1A1A1A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"Unknown" about training use is a finding with a deadline, not a tick.</a:t>
            </a:r>
            <a:endParaRPr lang="en-US" sz="1250" dirty="0"/>
          </a:p>
        </p:txBody>
      </p:sp>
      <p:sp>
        <p:nvSpPr>
          <p:cNvPr id="7" name="Text 4"/>
          <p:cNvSpPr/>
          <p:nvPr/>
        </p:nvSpPr>
        <p:spPr>
          <a:xfrm>
            <a:off x="566928" y="5559552"/>
            <a:ext cx="11057839" cy="530352"/>
          </a:xfrm>
          <a:prstGeom prst="rect">
            <a:avLst/>
          </a:prstGeom>
          <a:noFill/>
          <a:ln/>
        </p:spPr>
        <p:txBody>
          <a:bodyPr wrap="square" lIns="0" tIns="0" rIns="0" bIns="0" rtlCol="0" anchor="b"/>
          <a:lstStyle/>
          <a:p>
            <a:pPr indent="0" marL="0">
              <a:buNone/>
            </a:pPr>
            <a:r>
              <a:rPr lang="en-US" sz="1150" i="1" dirty="0">
                <a:solidFill>
                  <a:srgbClr val="5A5A5A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When in doubt, pick the higher row. Over-classifying costs you a questionnaire; under-classifying costs you the audit.</a:t>
            </a:r>
            <a:endParaRPr lang="en-US" sz="1150" dirty="0"/>
          </a:p>
        </p:txBody>
      </p:sp>
      <p:sp>
        <p:nvSpPr>
          <p:cNvPr id="8" name="Shape 5"/>
          <p:cNvSpPr/>
          <p:nvPr/>
        </p:nvSpPr>
        <p:spPr>
          <a:xfrm>
            <a:off x="566928" y="6199632"/>
            <a:ext cx="11057839" cy="0"/>
          </a:xfrm>
          <a:prstGeom prst="line">
            <a:avLst/>
          </a:prstGeom>
          <a:noFill/>
          <a:ln w="9525">
            <a:solidFill>
              <a:srgbClr val="E4E6E8"/>
            </a:solidFill>
            <a:prstDash val="solid"/>
          </a:ln>
        </p:spPr>
      </p:sp>
      <p:sp>
        <p:nvSpPr>
          <p:cNvPr id="9" name="Text 6"/>
          <p:cNvSpPr/>
          <p:nvPr/>
        </p:nvSpPr>
        <p:spPr>
          <a:xfrm>
            <a:off x="566928" y="6291072"/>
            <a:ext cx="69494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A5A5A"/>
                </a:solidFill>
                <a:latin typeface="JetBrains Mono" pitchFamily="34" charset="0"/>
                <a:ea typeface="JetBrains Mono" pitchFamily="34" charset="-122"/>
                <a:cs typeface="JetBrains Mono" pitchFamily="34" charset="-120"/>
              </a:rPr>
              <a:t>screenshot: worked example TP-2026-014 · a fictional cloud backup provider</a:t>
            </a:r>
            <a:endParaRPr lang="en-US" sz="800" dirty="0"/>
          </a:p>
        </p:txBody>
      </p:sp>
      <p:sp>
        <p:nvSpPr>
          <p:cNvPr id="10" name="Text 7"/>
          <p:cNvSpPr/>
          <p:nvPr/>
        </p:nvSpPr>
        <p:spPr>
          <a:xfrm>
            <a:off x="7418527" y="6291072"/>
            <a:ext cx="42062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00" dirty="0">
                <a:solidFill>
                  <a:srgbClr val="5A5A5A"/>
                </a:solidFill>
                <a:latin typeface="JetBrains Mono" pitchFamily="34" charset="0"/>
                <a:ea typeface="JetBrains Mono" pitchFamily="34" charset="-122"/>
                <a:cs typeface="JetBrains Mono" pitchFamily="34" charset="-120"/>
              </a:rPr>
              <a:t>sameerkhairkar.com · ISMS-REG-20 v1.0</a:t>
            </a:r>
            <a:endParaRPr lang="en-US" sz="8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66928" y="640080"/>
            <a:ext cx="11057839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3000" b="1" dirty="0">
                <a:solidFill>
                  <a:srgbClr val="1A1A1A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Step 3 · Identify the legal entity</a:t>
            </a:r>
            <a:endParaRPr lang="en-US" sz="3000" dirty="0"/>
          </a:p>
        </p:txBody>
      </p:sp>
      <p:sp>
        <p:nvSpPr>
          <p:cNvPr id="3" name="Text 1"/>
          <p:cNvSpPr/>
          <p:nvPr/>
        </p:nvSpPr>
        <p:spPr>
          <a:xfrm>
            <a:off x="566928" y="1243584"/>
            <a:ext cx="10692079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00" dirty="0">
                <a:solidFill>
                  <a:srgbClr val="5A5A5A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Section 10, first half. New in v0.4 — you cannot screen what you have not named.</a:t>
            </a:r>
            <a:endParaRPr lang="en-US" sz="1300" dirty="0"/>
          </a:p>
        </p:txBody>
      </p:sp>
      <p:pic>
        <p:nvPicPr>
          <p:cNvPr id="4" name="Image 0" descr="img/pub_03a_entity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66928" y="1810512"/>
            <a:ext cx="11057839" cy="2494386"/>
          </a:xfrm>
          <a:prstGeom prst="rect">
            <a:avLst/>
          </a:prstGeom>
        </p:spPr>
      </p:pic>
      <p:sp>
        <p:nvSpPr>
          <p:cNvPr id="5" name="Shape 2"/>
          <p:cNvSpPr/>
          <p:nvPr/>
        </p:nvSpPr>
        <p:spPr>
          <a:xfrm>
            <a:off x="566928" y="1810512"/>
            <a:ext cx="11057839" cy="2494386"/>
          </a:xfrm>
          <a:prstGeom prst="rect">
            <a:avLst/>
          </a:prstGeom>
          <a:solidFill>
            <a:srgbClr val="FFFFFF">
              <a:alpha val="0"/>
            </a:srgbClr>
          </a:solidFill>
          <a:ln w="9525">
            <a:solidFill>
              <a:srgbClr val="E4E6E8"/>
            </a:solidFill>
            <a:prstDash val="solid"/>
          </a:ln>
        </p:spPr>
      </p:sp>
      <p:sp>
        <p:nvSpPr>
          <p:cNvPr id="6" name="Text 3"/>
          <p:cNvSpPr/>
          <p:nvPr/>
        </p:nvSpPr>
        <p:spPr>
          <a:xfrm>
            <a:off x="566928" y="4579218"/>
            <a:ext cx="10874959" cy="11887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342900" indent="-342900">
              <a:spcAft>
                <a:spcPts val="800"/>
              </a:spcAft>
              <a:buSzPct val="100000"/>
              <a:buChar char="•"/>
            </a:pPr>
            <a:r>
              <a:rPr lang="en-US" sz="1250" dirty="0">
                <a:solidFill>
                  <a:srgbClr val="1A1A1A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Name the legal entity, not the product. "Microsoft 365" is not a company.</a:t>
            </a:r>
            <a:endParaRPr lang="en-US" sz="1250" dirty="0"/>
          </a:p>
          <a:p>
            <a:pPr marL="342900" indent="-342900">
              <a:spcAft>
                <a:spcPts val="800"/>
              </a:spcAft>
              <a:buSzPct val="100000"/>
              <a:buChar char="•"/>
            </a:pPr>
            <a:r>
              <a:rPr lang="en-US" sz="1250" dirty="0">
                <a:solidFill>
                  <a:srgbClr val="1A1A1A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Register court and number pin it down. For a foreign provider, use their own register.</a:t>
            </a:r>
            <a:endParaRPr lang="en-US" sz="1250" dirty="0"/>
          </a:p>
          <a:p>
            <a:pPr marL="342900" indent="-342900">
              <a:spcAft>
                <a:spcPts val="800"/>
              </a:spcAft>
              <a:buSzPct val="100000"/>
              <a:buChar char="•"/>
            </a:pPr>
            <a:r>
              <a:rPr lang="en-US" sz="1250" dirty="0">
                <a:solidFill>
                  <a:srgbClr val="1A1A1A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The ultimate parent and the country of ultimate control matter as much as the name — a clean German GmbH can still be controlled from elsewhere.</a:t>
            </a:r>
            <a:endParaRPr lang="en-US" sz="1250" dirty="0"/>
          </a:p>
        </p:txBody>
      </p:sp>
      <p:sp>
        <p:nvSpPr>
          <p:cNvPr id="7" name="Shape 4"/>
          <p:cNvSpPr/>
          <p:nvPr/>
        </p:nvSpPr>
        <p:spPr>
          <a:xfrm>
            <a:off x="566928" y="6199632"/>
            <a:ext cx="11057839" cy="0"/>
          </a:xfrm>
          <a:prstGeom prst="line">
            <a:avLst/>
          </a:prstGeom>
          <a:noFill/>
          <a:ln w="9525">
            <a:solidFill>
              <a:srgbClr val="E4E6E8"/>
            </a:solidFill>
            <a:prstDash val="solid"/>
          </a:ln>
        </p:spPr>
      </p:sp>
      <p:sp>
        <p:nvSpPr>
          <p:cNvPr id="8" name="Text 5"/>
          <p:cNvSpPr/>
          <p:nvPr/>
        </p:nvSpPr>
        <p:spPr>
          <a:xfrm>
            <a:off x="566928" y="6291072"/>
            <a:ext cx="69494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A5A5A"/>
                </a:solidFill>
                <a:latin typeface="JetBrains Mono" pitchFamily="34" charset="0"/>
                <a:ea typeface="JetBrains Mono" pitchFamily="34" charset="-122"/>
                <a:cs typeface="JetBrains Mono" pitchFamily="34" charset="-120"/>
              </a:rPr>
              <a:t>screenshot: worked example TP-2026-014 · a fictional cloud backup provider</a:t>
            </a:r>
            <a:endParaRPr lang="en-US" sz="800" dirty="0"/>
          </a:p>
        </p:txBody>
      </p:sp>
      <p:sp>
        <p:nvSpPr>
          <p:cNvPr id="9" name="Text 6"/>
          <p:cNvSpPr/>
          <p:nvPr/>
        </p:nvSpPr>
        <p:spPr>
          <a:xfrm>
            <a:off x="7418527" y="6291072"/>
            <a:ext cx="42062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00" dirty="0">
                <a:solidFill>
                  <a:srgbClr val="5A5A5A"/>
                </a:solidFill>
                <a:latin typeface="JetBrains Mono" pitchFamily="34" charset="0"/>
                <a:ea typeface="JetBrains Mono" pitchFamily="34" charset="-122"/>
                <a:cs typeface="JetBrains Mono" pitchFamily="34" charset="-120"/>
              </a:rPr>
              <a:t>sameerkhairkar.com · ISMS-REG-20 v1.0</a:t>
            </a:r>
            <a:endParaRPr lang="en-US" sz="8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66928" y="640080"/>
            <a:ext cx="11057839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3000" b="1" dirty="0">
                <a:solidFill>
                  <a:srgbClr val="1A1A1A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Step 4 · Run the screening and record it</a:t>
            </a:r>
            <a:endParaRPr lang="en-US" sz="3000" dirty="0"/>
          </a:p>
        </p:txBody>
      </p:sp>
      <p:sp>
        <p:nvSpPr>
          <p:cNvPr id="3" name="Text 1"/>
          <p:cNvSpPr/>
          <p:nvPr/>
        </p:nvSpPr>
        <p:spPr>
          <a:xfrm>
            <a:off x="566928" y="1243584"/>
            <a:ext cx="10692079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00" dirty="0">
                <a:solidFill>
                  <a:srgbClr val="5A5A5A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Section 10, second half. Six fields, and every one of them is evidence.</a:t>
            </a:r>
            <a:endParaRPr lang="en-US" sz="1300" dirty="0"/>
          </a:p>
        </p:txBody>
      </p:sp>
      <p:pic>
        <p:nvPicPr>
          <p:cNvPr id="4" name="Image 0" descr="img/pub_03b_screen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66928" y="1810512"/>
            <a:ext cx="11057839" cy="2312314"/>
          </a:xfrm>
          <a:prstGeom prst="rect">
            <a:avLst/>
          </a:prstGeom>
        </p:spPr>
      </p:pic>
      <p:sp>
        <p:nvSpPr>
          <p:cNvPr id="5" name="Shape 2"/>
          <p:cNvSpPr/>
          <p:nvPr/>
        </p:nvSpPr>
        <p:spPr>
          <a:xfrm>
            <a:off x="566928" y="1810512"/>
            <a:ext cx="11057839" cy="2312314"/>
          </a:xfrm>
          <a:prstGeom prst="rect">
            <a:avLst/>
          </a:prstGeom>
          <a:solidFill>
            <a:srgbClr val="FFFFFF">
              <a:alpha val="0"/>
            </a:srgbClr>
          </a:solidFill>
          <a:ln w="9525">
            <a:solidFill>
              <a:srgbClr val="E4E6E8"/>
            </a:solidFill>
            <a:prstDash val="solid"/>
          </a:ln>
        </p:spPr>
      </p:sp>
      <p:sp>
        <p:nvSpPr>
          <p:cNvPr id="6" name="Text 3"/>
          <p:cNvSpPr/>
          <p:nvPr/>
        </p:nvSpPr>
        <p:spPr>
          <a:xfrm>
            <a:off x="566928" y="4397146"/>
            <a:ext cx="10874959" cy="11887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342900" indent="-342900">
              <a:spcAft>
                <a:spcPts val="800"/>
              </a:spcAft>
              <a:buSzPct val="100000"/>
              <a:buChar char="•"/>
            </a:pPr>
            <a:r>
              <a:rPr lang="en-US" sz="1250" dirty="0">
                <a:solidFill>
                  <a:srgbClr val="1A1A1A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Ownership disclosed? "No" or "partly" is a finding, not a tick.</a:t>
            </a:r>
            <a:endParaRPr lang="en-US" sz="1250" dirty="0"/>
          </a:p>
          <a:p>
            <a:pPr marL="342900" indent="-342900">
              <a:spcAft>
                <a:spcPts val="800"/>
              </a:spcAft>
              <a:buSzPct val="100000"/>
              <a:buChar char="•"/>
            </a:pPr>
            <a:r>
              <a:rPr lang="en-US" sz="1250" dirty="0">
                <a:solidFill>
                  <a:srgbClr val="1A1A1A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The date matters more than the result — the lists change constantly, so a check without a date proves nothing.</a:t>
            </a:r>
            <a:endParaRPr lang="en-US" sz="1250" dirty="0"/>
          </a:p>
          <a:p>
            <a:pPr marL="342900" indent="-342900">
              <a:spcAft>
                <a:spcPts val="800"/>
              </a:spcAft>
              <a:buSzPct val="100000"/>
              <a:buChar char="•"/>
            </a:pPr>
            <a:r>
              <a:rPr lang="en-US" sz="1250" dirty="0">
                <a:solidFill>
                  <a:srgbClr val="1A1A1A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Name the person who checked, and store the screenshot. A check with no checker is not evidence.</a:t>
            </a:r>
            <a:endParaRPr lang="en-US" sz="1250" dirty="0"/>
          </a:p>
        </p:txBody>
      </p:sp>
      <p:sp>
        <p:nvSpPr>
          <p:cNvPr id="7" name="Shape 4"/>
          <p:cNvSpPr/>
          <p:nvPr/>
        </p:nvSpPr>
        <p:spPr>
          <a:xfrm>
            <a:off x="566928" y="6199632"/>
            <a:ext cx="11057839" cy="0"/>
          </a:xfrm>
          <a:prstGeom prst="line">
            <a:avLst/>
          </a:prstGeom>
          <a:noFill/>
          <a:ln w="9525">
            <a:solidFill>
              <a:srgbClr val="E4E6E8"/>
            </a:solidFill>
            <a:prstDash val="solid"/>
          </a:ln>
        </p:spPr>
      </p:sp>
      <p:sp>
        <p:nvSpPr>
          <p:cNvPr id="8" name="Text 5"/>
          <p:cNvSpPr/>
          <p:nvPr/>
        </p:nvSpPr>
        <p:spPr>
          <a:xfrm>
            <a:off x="566928" y="6291072"/>
            <a:ext cx="69494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A5A5A"/>
                </a:solidFill>
                <a:latin typeface="JetBrains Mono" pitchFamily="34" charset="0"/>
                <a:ea typeface="JetBrains Mono" pitchFamily="34" charset="-122"/>
                <a:cs typeface="JetBrains Mono" pitchFamily="34" charset="-120"/>
              </a:rPr>
              <a:t>screenshot: worked example TP-2026-014 · a fictional cloud backup provider</a:t>
            </a:r>
            <a:endParaRPr lang="en-US" sz="800" dirty="0"/>
          </a:p>
        </p:txBody>
      </p:sp>
      <p:sp>
        <p:nvSpPr>
          <p:cNvPr id="9" name="Text 6"/>
          <p:cNvSpPr/>
          <p:nvPr/>
        </p:nvSpPr>
        <p:spPr>
          <a:xfrm>
            <a:off x="7418527" y="6291072"/>
            <a:ext cx="42062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00" dirty="0">
                <a:solidFill>
                  <a:srgbClr val="5A5A5A"/>
                </a:solidFill>
                <a:latin typeface="JetBrains Mono" pitchFamily="34" charset="0"/>
                <a:ea typeface="JetBrains Mono" pitchFamily="34" charset="-122"/>
                <a:cs typeface="JetBrains Mono" pitchFamily="34" charset="-120"/>
              </a:rPr>
              <a:t>sameerkhairkar.com · ISMS-REG-20 v1.0</a:t>
            </a:r>
            <a:endParaRPr lang="en-US" sz="8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66928" y="640080"/>
            <a:ext cx="11057839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3000" b="1" dirty="0">
                <a:solidFill>
                  <a:srgbClr val="1A1A1A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Step 5 · Look the company up</a:t>
            </a:r>
            <a:endParaRPr lang="en-US" sz="3000" dirty="0"/>
          </a:p>
        </p:txBody>
      </p:sp>
      <p:sp>
        <p:nvSpPr>
          <p:cNvPr id="3" name="Text 1"/>
          <p:cNvSpPr/>
          <p:nvPr/>
        </p:nvSpPr>
        <p:spPr>
          <a:xfrm>
            <a:off x="566928" y="1243584"/>
            <a:ext cx="10692079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00" dirty="0">
                <a:solidFill>
                  <a:srgbClr val="5A5A5A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Free, official, no registration. Takes about two minutes per vendor.</a:t>
            </a:r>
            <a:endParaRPr lang="en-US" sz="1300" dirty="0"/>
          </a:p>
        </p:txBody>
      </p:sp>
      <p:sp>
        <p:nvSpPr>
          <p:cNvPr id="4" name="Text 2"/>
          <p:cNvSpPr/>
          <p:nvPr/>
        </p:nvSpPr>
        <p:spPr>
          <a:xfrm>
            <a:off x="566928" y="1810512"/>
            <a:ext cx="45720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00" b="1" dirty="0">
                <a:solidFill>
                  <a:srgbClr val="F50056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EU consolidated list of financial sanctions</a:t>
            </a:r>
            <a:endParaRPr lang="en-US" sz="1300" dirty="0"/>
          </a:p>
        </p:txBody>
      </p:sp>
      <p:sp>
        <p:nvSpPr>
          <p:cNvPr id="5" name="Text 3"/>
          <p:cNvSpPr/>
          <p:nvPr/>
        </p:nvSpPr>
        <p:spPr>
          <a:xfrm>
            <a:off x="566928" y="2066544"/>
            <a:ext cx="457200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50" dirty="0">
                <a:solidFill>
                  <a:srgbClr val="5A5A5A"/>
                </a:solidFill>
                <a:latin typeface="JetBrains Mono" pitchFamily="34" charset="0"/>
                <a:ea typeface="JetBrains Mono" pitchFamily="34" charset="-122"/>
                <a:cs typeface="JetBrains Mono" pitchFamily="34" charset="-120"/>
              </a:rPr>
              <a:t>webgate.ec.europa.eu/fsd/fsf</a:t>
            </a:r>
            <a:endParaRPr lang="en-US" sz="950" dirty="0"/>
          </a:p>
        </p:txBody>
      </p:sp>
      <p:sp>
        <p:nvSpPr>
          <p:cNvPr id="6" name="Text 4"/>
          <p:cNvSpPr/>
          <p:nvPr/>
        </p:nvSpPr>
        <p:spPr>
          <a:xfrm>
            <a:off x="5413248" y="1828800"/>
            <a:ext cx="59436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200" dirty="0">
                <a:solidFill>
                  <a:srgbClr val="5A5A5A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The binding one. Start and finish here.</a:t>
            </a: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566928" y="2468880"/>
            <a:ext cx="45720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00" b="1" dirty="0">
                <a:solidFill>
                  <a:srgbClr val="1A1A1A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EU Sanctions Map</a:t>
            </a:r>
            <a:endParaRPr lang="en-US" sz="1300" dirty="0"/>
          </a:p>
        </p:txBody>
      </p:sp>
      <p:sp>
        <p:nvSpPr>
          <p:cNvPr id="8" name="Text 6"/>
          <p:cNvSpPr/>
          <p:nvPr/>
        </p:nvSpPr>
        <p:spPr>
          <a:xfrm>
            <a:off x="566928" y="2724912"/>
            <a:ext cx="457200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50" dirty="0">
                <a:solidFill>
                  <a:srgbClr val="5A5A5A"/>
                </a:solidFill>
                <a:latin typeface="JetBrains Mono" pitchFamily="34" charset="0"/>
                <a:ea typeface="JetBrains Mono" pitchFamily="34" charset="-122"/>
                <a:cs typeface="JetBrains Mono" pitchFamily="34" charset="-120"/>
              </a:rPr>
              <a:t>sanctionsmap.eu</a:t>
            </a:r>
            <a:endParaRPr lang="en-US" sz="950" dirty="0"/>
          </a:p>
        </p:txBody>
      </p:sp>
      <p:sp>
        <p:nvSpPr>
          <p:cNvPr id="9" name="Text 7"/>
          <p:cNvSpPr/>
          <p:nvPr/>
        </p:nvSpPr>
        <p:spPr>
          <a:xfrm>
            <a:off x="5413248" y="2487168"/>
            <a:ext cx="59436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200" dirty="0">
                <a:solidFill>
                  <a:srgbClr val="5A5A5A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Which regime applies to which country.</a:t>
            </a:r>
            <a:endParaRPr lang="en-US" sz="1200" dirty="0"/>
          </a:p>
        </p:txBody>
      </p:sp>
      <p:sp>
        <p:nvSpPr>
          <p:cNvPr id="10" name="Text 8"/>
          <p:cNvSpPr/>
          <p:nvPr/>
        </p:nvSpPr>
        <p:spPr>
          <a:xfrm>
            <a:off x="566928" y="3127248"/>
            <a:ext cx="45720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00" b="1" dirty="0">
                <a:solidFill>
                  <a:srgbClr val="1A1A1A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EU Sanctions Helpdesk</a:t>
            </a:r>
            <a:endParaRPr lang="en-US" sz="1300" dirty="0"/>
          </a:p>
        </p:txBody>
      </p:sp>
      <p:sp>
        <p:nvSpPr>
          <p:cNvPr id="11" name="Text 9"/>
          <p:cNvSpPr/>
          <p:nvPr/>
        </p:nvSpPr>
        <p:spPr>
          <a:xfrm>
            <a:off x="566928" y="3383280"/>
            <a:ext cx="457200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50" dirty="0">
                <a:solidFill>
                  <a:srgbClr val="5A5A5A"/>
                </a:solidFill>
                <a:latin typeface="JetBrains Mono" pitchFamily="34" charset="0"/>
                <a:ea typeface="JetBrains Mono" pitchFamily="34" charset="-122"/>
                <a:cs typeface="JetBrains Mono" pitchFamily="34" charset="-120"/>
              </a:rPr>
              <a:t>eu-sanctions-compliance-helpdesk.europa.eu</a:t>
            </a:r>
            <a:endParaRPr lang="en-US" sz="950" dirty="0"/>
          </a:p>
        </p:txBody>
      </p:sp>
      <p:sp>
        <p:nvSpPr>
          <p:cNvPr id="12" name="Text 10"/>
          <p:cNvSpPr/>
          <p:nvPr/>
        </p:nvSpPr>
        <p:spPr>
          <a:xfrm>
            <a:off x="5413248" y="3145536"/>
            <a:ext cx="59436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200" dirty="0">
                <a:solidFill>
                  <a:srgbClr val="5A5A5A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Free personalised help, built for SMEs. Use it.</a:t>
            </a:r>
            <a:endParaRPr lang="en-US" sz="1200" dirty="0"/>
          </a:p>
        </p:txBody>
      </p:sp>
      <p:sp>
        <p:nvSpPr>
          <p:cNvPr id="13" name="Text 11"/>
          <p:cNvSpPr/>
          <p:nvPr/>
        </p:nvSpPr>
        <p:spPr>
          <a:xfrm>
            <a:off x="566928" y="3785616"/>
            <a:ext cx="45720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00" b="1" dirty="0">
                <a:solidFill>
                  <a:srgbClr val="1A1A1A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OFAC Sanctions List Search</a:t>
            </a:r>
            <a:endParaRPr lang="en-US" sz="1300" dirty="0"/>
          </a:p>
        </p:txBody>
      </p:sp>
      <p:sp>
        <p:nvSpPr>
          <p:cNvPr id="14" name="Text 12"/>
          <p:cNvSpPr/>
          <p:nvPr/>
        </p:nvSpPr>
        <p:spPr>
          <a:xfrm>
            <a:off x="566928" y="4041648"/>
            <a:ext cx="457200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50" dirty="0">
                <a:solidFill>
                  <a:srgbClr val="5A5A5A"/>
                </a:solidFill>
                <a:latin typeface="JetBrains Mono" pitchFamily="34" charset="0"/>
                <a:ea typeface="JetBrains Mono" pitchFamily="34" charset="-122"/>
                <a:cs typeface="JetBrains Mono" pitchFamily="34" charset="-120"/>
              </a:rPr>
              <a:t>sanctionssearch.ofac.treas.gov</a:t>
            </a:r>
            <a:endParaRPr lang="en-US" sz="950" dirty="0"/>
          </a:p>
        </p:txBody>
      </p:sp>
      <p:sp>
        <p:nvSpPr>
          <p:cNvPr id="15" name="Text 13"/>
          <p:cNvSpPr/>
          <p:nvPr/>
        </p:nvSpPr>
        <p:spPr>
          <a:xfrm>
            <a:off x="5413248" y="3803904"/>
            <a:ext cx="59436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200" dirty="0">
                <a:solidFill>
                  <a:srgbClr val="5A5A5A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Where there is a US nexus — most large software and hardware vendors.</a:t>
            </a:r>
            <a:endParaRPr lang="en-US" sz="1200" dirty="0"/>
          </a:p>
        </p:txBody>
      </p:sp>
      <p:sp>
        <p:nvSpPr>
          <p:cNvPr id="16" name="Text 14"/>
          <p:cNvSpPr/>
          <p:nvPr/>
        </p:nvSpPr>
        <p:spPr>
          <a:xfrm>
            <a:off x="566928" y="4443984"/>
            <a:ext cx="45720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00" b="1" dirty="0">
                <a:solidFill>
                  <a:srgbClr val="1A1A1A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US Consolidated Screening List</a:t>
            </a:r>
            <a:endParaRPr lang="en-US" sz="1300" dirty="0"/>
          </a:p>
        </p:txBody>
      </p:sp>
      <p:sp>
        <p:nvSpPr>
          <p:cNvPr id="17" name="Text 15"/>
          <p:cNvSpPr/>
          <p:nvPr/>
        </p:nvSpPr>
        <p:spPr>
          <a:xfrm>
            <a:off x="566928" y="4700016"/>
            <a:ext cx="457200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50" dirty="0">
                <a:solidFill>
                  <a:srgbClr val="5A5A5A"/>
                </a:solidFill>
                <a:latin typeface="JetBrains Mono" pitchFamily="34" charset="0"/>
                <a:ea typeface="JetBrains Mono" pitchFamily="34" charset="-122"/>
                <a:cs typeface="JetBrains Mono" pitchFamily="34" charset="-120"/>
              </a:rPr>
              <a:t>trade.gov/consolidated-screening-list</a:t>
            </a:r>
            <a:endParaRPr lang="en-US" sz="950" dirty="0"/>
          </a:p>
        </p:txBody>
      </p:sp>
      <p:sp>
        <p:nvSpPr>
          <p:cNvPr id="18" name="Text 16"/>
          <p:cNvSpPr/>
          <p:nvPr/>
        </p:nvSpPr>
        <p:spPr>
          <a:xfrm>
            <a:off x="5413248" y="4462272"/>
            <a:ext cx="59436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200" dirty="0">
                <a:solidFill>
                  <a:srgbClr val="5A5A5A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Several US agency lists in one search.</a:t>
            </a:r>
            <a:endParaRPr lang="en-US" sz="1200" dirty="0"/>
          </a:p>
        </p:txBody>
      </p:sp>
      <p:sp>
        <p:nvSpPr>
          <p:cNvPr id="19" name="Text 17"/>
          <p:cNvSpPr/>
          <p:nvPr/>
        </p:nvSpPr>
        <p:spPr>
          <a:xfrm>
            <a:off x="566928" y="5559552"/>
            <a:ext cx="11057839" cy="530352"/>
          </a:xfrm>
          <a:prstGeom prst="rect">
            <a:avLst/>
          </a:prstGeom>
          <a:noFill/>
          <a:ln/>
        </p:spPr>
        <p:txBody>
          <a:bodyPr wrap="square" lIns="0" tIns="0" rIns="0" bIns="0" rtlCol="0" anchor="b"/>
          <a:lstStyle/>
          <a:p>
            <a:pPr indent="0" marL="0">
              <a:buNone/>
            </a:pPr>
            <a:r>
              <a:rPr lang="en-US" sz="1150" i="1" dirty="0">
                <a:solidFill>
                  <a:srgbClr val="5A5A5A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Search three things, never one: the company, the ultimate parent, and the controlling persons. A company that is not itself listed is still caught where a listed person holds more than 50 % or otherwise controls it.</a:t>
            </a:r>
            <a:endParaRPr lang="en-US" sz="1150" dirty="0"/>
          </a:p>
        </p:txBody>
      </p:sp>
      <p:sp>
        <p:nvSpPr>
          <p:cNvPr id="20" name="Shape 18"/>
          <p:cNvSpPr/>
          <p:nvPr/>
        </p:nvSpPr>
        <p:spPr>
          <a:xfrm>
            <a:off x="566928" y="6199632"/>
            <a:ext cx="11057839" cy="0"/>
          </a:xfrm>
          <a:prstGeom prst="line">
            <a:avLst/>
          </a:prstGeom>
          <a:noFill/>
          <a:ln w="9525">
            <a:solidFill>
              <a:srgbClr val="E4E6E8"/>
            </a:solidFill>
            <a:prstDash val="solid"/>
          </a:ln>
        </p:spPr>
      </p:sp>
      <p:sp>
        <p:nvSpPr>
          <p:cNvPr id="21" name="Text 19"/>
          <p:cNvSpPr/>
          <p:nvPr/>
        </p:nvSpPr>
        <p:spPr>
          <a:xfrm>
            <a:off x="566928" y="6291072"/>
            <a:ext cx="69494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endParaRPr lang="en-US" sz="800" dirty="0"/>
          </a:p>
        </p:txBody>
      </p:sp>
      <p:sp>
        <p:nvSpPr>
          <p:cNvPr id="22" name="Text 20"/>
          <p:cNvSpPr/>
          <p:nvPr/>
        </p:nvSpPr>
        <p:spPr>
          <a:xfrm>
            <a:off x="7418527" y="6291072"/>
            <a:ext cx="42062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00" dirty="0">
                <a:solidFill>
                  <a:srgbClr val="5A5A5A"/>
                </a:solidFill>
                <a:latin typeface="JetBrains Mono" pitchFamily="34" charset="0"/>
                <a:ea typeface="JetBrains Mono" pitchFamily="34" charset="-122"/>
                <a:cs typeface="JetBrains Mono" pitchFamily="34" charset="-120"/>
              </a:rPr>
              <a:t>sameerkhairkar.com · ISMS-REG-20 v1.0</a:t>
            </a:r>
            <a:endParaRPr lang="en-US" sz="8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66928" y="640080"/>
            <a:ext cx="11057839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3000" b="1" dirty="0">
                <a:solidFill>
                  <a:srgbClr val="1A1A1A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Step 6 · Read the result</a:t>
            </a:r>
            <a:endParaRPr lang="en-US" sz="3000" dirty="0"/>
          </a:p>
        </p:txBody>
      </p:sp>
      <p:sp>
        <p:nvSpPr>
          <p:cNvPr id="3" name="Text 1"/>
          <p:cNvSpPr/>
          <p:nvPr/>
        </p:nvSpPr>
        <p:spPr>
          <a:xfrm>
            <a:off x="566928" y="1243584"/>
            <a:ext cx="10692079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00" dirty="0">
                <a:solidFill>
                  <a:srgbClr val="5A5A5A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The sheet scores the five axes, applies the overrides, and names the tier. Nobody types this.</a:t>
            </a:r>
            <a:endParaRPr lang="en-US" sz="1300" dirty="0"/>
          </a:p>
        </p:txBody>
      </p:sp>
      <p:pic>
        <p:nvPicPr>
          <p:cNvPr id="4" name="Image 0" descr="img/pub_04_result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66928" y="1810512"/>
            <a:ext cx="5725120" cy="3520440"/>
          </a:xfrm>
          <a:prstGeom prst="rect">
            <a:avLst/>
          </a:prstGeom>
        </p:spPr>
      </p:pic>
      <p:sp>
        <p:nvSpPr>
          <p:cNvPr id="5" name="Shape 2"/>
          <p:cNvSpPr/>
          <p:nvPr/>
        </p:nvSpPr>
        <p:spPr>
          <a:xfrm>
            <a:off x="566928" y="1810512"/>
            <a:ext cx="5725120" cy="3520440"/>
          </a:xfrm>
          <a:prstGeom prst="rect">
            <a:avLst/>
          </a:prstGeom>
          <a:solidFill>
            <a:srgbClr val="FFFFFF">
              <a:alpha val="0"/>
            </a:srgbClr>
          </a:solidFill>
          <a:ln w="9525">
            <a:solidFill>
              <a:srgbClr val="E4E6E8"/>
            </a:solidFill>
            <a:prstDash val="solid"/>
          </a:ln>
        </p:spPr>
      </p:sp>
      <p:sp>
        <p:nvSpPr>
          <p:cNvPr id="6" name="Text 3"/>
          <p:cNvSpPr/>
          <p:nvPr/>
        </p:nvSpPr>
        <p:spPr>
          <a:xfrm>
            <a:off x="6730960" y="1810512"/>
            <a:ext cx="4893807" cy="34747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342900" indent="-342900">
              <a:spcAft>
                <a:spcPts val="800"/>
              </a:spcAft>
              <a:buSzPct val="100000"/>
              <a:buChar char="•"/>
            </a:pPr>
            <a:r>
              <a:rPr lang="en-US" sz="1250" dirty="0">
                <a:solidFill>
                  <a:srgbClr val="1A1A1A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Five axes, 0–3 points each. Score 10 here.</a:t>
            </a:r>
            <a:endParaRPr lang="en-US" sz="1250" dirty="0"/>
          </a:p>
          <a:p>
            <a:pPr marL="342900" indent="-342900">
              <a:spcAft>
                <a:spcPts val="800"/>
              </a:spcAft>
              <a:buSzPct val="100000"/>
              <a:buChar char="•"/>
            </a:pPr>
            <a:r>
              <a:rPr lang="en-US" sz="1250" dirty="0">
                <a:solidFill>
                  <a:srgbClr val="1A1A1A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The score alone said High. The override — special categories — lifted it to Critical.</a:t>
            </a:r>
            <a:endParaRPr lang="en-US" sz="1250" dirty="0"/>
          </a:p>
          <a:p>
            <a:pPr marL="342900" indent="-342900">
              <a:spcAft>
                <a:spcPts val="800"/>
              </a:spcAft>
              <a:buSzPct val="100000"/>
              <a:buChar char="•"/>
            </a:pPr>
            <a:r>
              <a:rPr lang="en-US" sz="1250" dirty="0">
                <a:solidFill>
                  <a:srgbClr val="1A1A1A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Overrides only ever raise a tier. They never lower one.</a:t>
            </a:r>
            <a:endParaRPr lang="en-US" sz="1250" dirty="0"/>
          </a:p>
        </p:txBody>
      </p:sp>
      <p:sp>
        <p:nvSpPr>
          <p:cNvPr id="7" name="Shape 4"/>
          <p:cNvSpPr/>
          <p:nvPr/>
        </p:nvSpPr>
        <p:spPr>
          <a:xfrm>
            <a:off x="566928" y="6199632"/>
            <a:ext cx="11057839" cy="0"/>
          </a:xfrm>
          <a:prstGeom prst="line">
            <a:avLst/>
          </a:prstGeom>
          <a:noFill/>
          <a:ln w="9525">
            <a:solidFill>
              <a:srgbClr val="E4E6E8"/>
            </a:solidFill>
            <a:prstDash val="solid"/>
          </a:ln>
        </p:spPr>
      </p:sp>
      <p:sp>
        <p:nvSpPr>
          <p:cNvPr id="8" name="Text 5"/>
          <p:cNvSpPr/>
          <p:nvPr/>
        </p:nvSpPr>
        <p:spPr>
          <a:xfrm>
            <a:off x="566928" y="6291072"/>
            <a:ext cx="69494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A5A5A"/>
                </a:solidFill>
                <a:latin typeface="JetBrains Mono" pitchFamily="34" charset="0"/>
                <a:ea typeface="JetBrains Mono" pitchFamily="34" charset="-122"/>
                <a:cs typeface="JetBrains Mono" pitchFamily="34" charset="-120"/>
              </a:rPr>
              <a:t>screenshot: worked example TP-2026-014 · a fictional cloud backup provider</a:t>
            </a:r>
            <a:endParaRPr lang="en-US" sz="800" dirty="0"/>
          </a:p>
        </p:txBody>
      </p:sp>
      <p:sp>
        <p:nvSpPr>
          <p:cNvPr id="9" name="Text 6"/>
          <p:cNvSpPr/>
          <p:nvPr/>
        </p:nvSpPr>
        <p:spPr>
          <a:xfrm>
            <a:off x="7418527" y="6291072"/>
            <a:ext cx="42062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00" dirty="0">
                <a:solidFill>
                  <a:srgbClr val="5A5A5A"/>
                </a:solidFill>
                <a:latin typeface="JetBrains Mono" pitchFamily="34" charset="0"/>
                <a:ea typeface="JetBrains Mono" pitchFamily="34" charset="-122"/>
                <a:cs typeface="JetBrains Mono" pitchFamily="34" charset="-120"/>
              </a:rPr>
              <a:t>sameerkhairkar.com · ISMS-REG-20 v1.0</a:t>
            </a:r>
            <a:endParaRPr lang="en-US" sz="8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66928" y="640080"/>
            <a:ext cx="11057839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3000" b="1" dirty="0">
                <a:solidFill>
                  <a:srgbClr val="1A1A1A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Step 7 · See what the tier requires</a:t>
            </a:r>
            <a:endParaRPr lang="en-US" sz="3000" dirty="0"/>
          </a:p>
        </p:txBody>
      </p:sp>
      <p:sp>
        <p:nvSpPr>
          <p:cNvPr id="3" name="Text 1"/>
          <p:cNvSpPr/>
          <p:nvPr/>
        </p:nvSpPr>
        <p:spPr>
          <a:xfrm>
            <a:off x="566928" y="1243584"/>
            <a:ext cx="10692079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00" dirty="0">
                <a:solidFill>
                  <a:srgbClr val="5A5A5A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The tier is not a label. It decides the questionnaire, the evidence, the contract terms and the review cycle.</a:t>
            </a:r>
            <a:endParaRPr lang="en-US" sz="1300" dirty="0"/>
          </a:p>
        </p:txBody>
      </p:sp>
      <p:pic>
        <p:nvPicPr>
          <p:cNvPr id="4" name="Image 0" descr="img/pub_05_requires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66928" y="1810512"/>
            <a:ext cx="5637331" cy="3520440"/>
          </a:xfrm>
          <a:prstGeom prst="rect">
            <a:avLst/>
          </a:prstGeom>
        </p:spPr>
      </p:pic>
      <p:sp>
        <p:nvSpPr>
          <p:cNvPr id="5" name="Shape 2"/>
          <p:cNvSpPr/>
          <p:nvPr/>
        </p:nvSpPr>
        <p:spPr>
          <a:xfrm>
            <a:off x="566928" y="1810512"/>
            <a:ext cx="5637331" cy="3520440"/>
          </a:xfrm>
          <a:prstGeom prst="rect">
            <a:avLst/>
          </a:prstGeom>
          <a:solidFill>
            <a:srgbClr val="FFFFFF">
              <a:alpha val="0"/>
            </a:srgbClr>
          </a:solidFill>
          <a:ln w="9525">
            <a:solidFill>
              <a:srgbClr val="E4E6E8"/>
            </a:solidFill>
            <a:prstDash val="solid"/>
          </a:ln>
        </p:spPr>
      </p:sp>
      <p:sp>
        <p:nvSpPr>
          <p:cNvPr id="6" name="Text 3"/>
          <p:cNvSpPr/>
          <p:nvPr/>
        </p:nvSpPr>
        <p:spPr>
          <a:xfrm>
            <a:off x="6643171" y="1810512"/>
            <a:ext cx="4981596" cy="34747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342900" indent="-342900">
              <a:spcAft>
                <a:spcPts val="800"/>
              </a:spcAft>
              <a:buSzPct val="100000"/>
              <a:buChar char="•"/>
            </a:pPr>
            <a:r>
              <a:rPr lang="en-US" sz="1250" dirty="0">
                <a:solidFill>
                  <a:srgbClr val="1A1A1A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Critical: full questionnaire, certificate or equivalent report, penetration test summary, processor contract, sub-processor list.</a:t>
            </a:r>
            <a:endParaRPr lang="en-US" sz="1250" dirty="0"/>
          </a:p>
          <a:p>
            <a:pPr marL="342900" indent="-342900">
              <a:spcAft>
                <a:spcPts val="800"/>
              </a:spcAft>
              <a:buSzPct val="100000"/>
              <a:buChar char="•"/>
            </a:pPr>
            <a:r>
              <a:rPr lang="en-US" sz="1250" dirty="0">
                <a:solidFill>
                  <a:srgbClr val="1A1A1A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Audit right and immediate incident notification become mandatory, not negotiable.</a:t>
            </a:r>
            <a:endParaRPr lang="en-US" sz="1250" dirty="0"/>
          </a:p>
          <a:p>
            <a:pPr marL="342900" indent="-342900">
              <a:spcAft>
                <a:spcPts val="800"/>
              </a:spcAft>
              <a:buSzPct val="100000"/>
              <a:buChar char="•"/>
            </a:pPr>
            <a:r>
              <a:rPr lang="en-US" sz="1250" dirty="0">
                <a:solidFill>
                  <a:srgbClr val="1A1A1A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The exit plan must be documented and tested, and reassessment is annual.</a:t>
            </a:r>
            <a:endParaRPr lang="en-US" sz="1250" dirty="0"/>
          </a:p>
        </p:txBody>
      </p:sp>
      <p:sp>
        <p:nvSpPr>
          <p:cNvPr id="7" name="Shape 4"/>
          <p:cNvSpPr/>
          <p:nvPr/>
        </p:nvSpPr>
        <p:spPr>
          <a:xfrm>
            <a:off x="566928" y="6199632"/>
            <a:ext cx="11057839" cy="0"/>
          </a:xfrm>
          <a:prstGeom prst="line">
            <a:avLst/>
          </a:prstGeom>
          <a:noFill/>
          <a:ln w="9525">
            <a:solidFill>
              <a:srgbClr val="E4E6E8"/>
            </a:solidFill>
            <a:prstDash val="solid"/>
          </a:ln>
        </p:spPr>
      </p:sp>
      <p:sp>
        <p:nvSpPr>
          <p:cNvPr id="8" name="Text 5"/>
          <p:cNvSpPr/>
          <p:nvPr/>
        </p:nvSpPr>
        <p:spPr>
          <a:xfrm>
            <a:off x="566928" y="6291072"/>
            <a:ext cx="69494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A5A5A"/>
                </a:solidFill>
                <a:latin typeface="JetBrains Mono" pitchFamily="34" charset="0"/>
                <a:ea typeface="JetBrains Mono" pitchFamily="34" charset="-122"/>
                <a:cs typeface="JetBrains Mono" pitchFamily="34" charset="-120"/>
              </a:rPr>
              <a:t>screenshot: worked example TP-2026-014 · a fictional cloud backup provider</a:t>
            </a:r>
            <a:endParaRPr lang="en-US" sz="800" dirty="0"/>
          </a:p>
        </p:txBody>
      </p:sp>
      <p:sp>
        <p:nvSpPr>
          <p:cNvPr id="9" name="Text 6"/>
          <p:cNvSpPr/>
          <p:nvPr/>
        </p:nvSpPr>
        <p:spPr>
          <a:xfrm>
            <a:off x="7418527" y="6291072"/>
            <a:ext cx="42062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00" dirty="0">
                <a:solidFill>
                  <a:srgbClr val="5A5A5A"/>
                </a:solidFill>
                <a:latin typeface="JetBrains Mono" pitchFamily="34" charset="0"/>
                <a:ea typeface="JetBrains Mono" pitchFamily="34" charset="-122"/>
                <a:cs typeface="JetBrains Mono" pitchFamily="34" charset="-120"/>
              </a:rPr>
              <a:t>sameerkhairkar.com · ISMS-REG-20 v1.0</a:t>
            </a:r>
            <a:endParaRPr lang="en-US" sz="8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66928" y="640080"/>
            <a:ext cx="11057839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3000" b="1" dirty="0">
                <a:solidFill>
                  <a:srgbClr val="1A1A1A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Step 8 · Clear every stop signal</a:t>
            </a:r>
            <a:endParaRPr lang="en-US" sz="3000" dirty="0"/>
          </a:p>
        </p:txBody>
      </p:sp>
      <p:sp>
        <p:nvSpPr>
          <p:cNvPr id="3" name="Text 1"/>
          <p:cNvSpPr/>
          <p:nvPr/>
        </p:nvSpPr>
        <p:spPr>
          <a:xfrm>
            <a:off x="566928" y="1243584"/>
            <a:ext cx="10692079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00" dirty="0">
                <a:solidFill>
                  <a:srgbClr val="5A5A5A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An empty row means the signal does not apply. A filled row means something must be settled first.</a:t>
            </a:r>
            <a:endParaRPr lang="en-US" sz="1300" dirty="0"/>
          </a:p>
        </p:txBody>
      </p:sp>
      <p:pic>
        <p:nvPicPr>
          <p:cNvPr id="4" name="Image 0" descr="img/pub_06_stops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66928" y="1810512"/>
            <a:ext cx="11057839" cy="2233416"/>
          </a:xfrm>
          <a:prstGeom prst="rect">
            <a:avLst/>
          </a:prstGeom>
        </p:spPr>
      </p:pic>
      <p:sp>
        <p:nvSpPr>
          <p:cNvPr id="5" name="Shape 2"/>
          <p:cNvSpPr/>
          <p:nvPr/>
        </p:nvSpPr>
        <p:spPr>
          <a:xfrm>
            <a:off x="566928" y="1810512"/>
            <a:ext cx="11057839" cy="2233416"/>
          </a:xfrm>
          <a:prstGeom prst="rect">
            <a:avLst/>
          </a:prstGeom>
          <a:solidFill>
            <a:srgbClr val="FFFFFF">
              <a:alpha val="0"/>
            </a:srgbClr>
          </a:solidFill>
          <a:ln w="9525">
            <a:solidFill>
              <a:srgbClr val="E4E6E8"/>
            </a:solidFill>
            <a:prstDash val="solid"/>
          </a:ln>
        </p:spPr>
      </p:sp>
      <p:sp>
        <p:nvSpPr>
          <p:cNvPr id="6" name="Text 3"/>
          <p:cNvSpPr/>
          <p:nvPr/>
        </p:nvSpPr>
        <p:spPr>
          <a:xfrm>
            <a:off x="566928" y="4318248"/>
            <a:ext cx="10874959" cy="11887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342900" indent="-342900">
              <a:spcAft>
                <a:spcPts val="800"/>
              </a:spcAft>
              <a:buSzPct val="100000"/>
              <a:buChar char="•"/>
            </a:pPr>
            <a:r>
              <a:rPr lang="en-US" sz="1250" dirty="0">
                <a:solidFill>
                  <a:srgbClr val="1A1A1A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Here: personal data with no processor contract in place. Until it exists, no data flows.</a:t>
            </a:r>
            <a:endParaRPr lang="en-US" sz="1250" dirty="0"/>
          </a:p>
          <a:p>
            <a:pPr marL="342900" indent="-342900">
              <a:spcAft>
                <a:spcPts val="800"/>
              </a:spcAft>
              <a:buSzPct val="100000"/>
              <a:buChar char="•"/>
            </a:pPr>
            <a:r>
              <a:rPr lang="en-US" sz="1250" dirty="0">
                <a:solidFill>
                  <a:srgbClr val="1A1A1A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Every signal names its legal basis, so you can put it in an email without looking anything up.</a:t>
            </a:r>
            <a:endParaRPr lang="en-US" sz="1250" dirty="0"/>
          </a:p>
          <a:p>
            <a:pPr marL="342900" indent="-342900">
              <a:spcAft>
                <a:spcPts val="800"/>
              </a:spcAft>
              <a:buSzPct val="100000"/>
              <a:buChar char="•"/>
            </a:pPr>
            <a:r>
              <a:rPr lang="en-US" sz="1250" dirty="0">
                <a:solidFill>
                  <a:srgbClr val="1A1A1A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A signal is not advice. It is a gate.</a:t>
            </a:r>
            <a:endParaRPr lang="en-US" sz="1250" dirty="0"/>
          </a:p>
        </p:txBody>
      </p:sp>
      <p:sp>
        <p:nvSpPr>
          <p:cNvPr id="7" name="Shape 4"/>
          <p:cNvSpPr/>
          <p:nvPr/>
        </p:nvSpPr>
        <p:spPr>
          <a:xfrm>
            <a:off x="566928" y="6199632"/>
            <a:ext cx="11057839" cy="0"/>
          </a:xfrm>
          <a:prstGeom prst="line">
            <a:avLst/>
          </a:prstGeom>
          <a:noFill/>
          <a:ln w="9525">
            <a:solidFill>
              <a:srgbClr val="E4E6E8"/>
            </a:solidFill>
            <a:prstDash val="solid"/>
          </a:ln>
        </p:spPr>
      </p:sp>
      <p:sp>
        <p:nvSpPr>
          <p:cNvPr id="8" name="Text 5"/>
          <p:cNvSpPr/>
          <p:nvPr/>
        </p:nvSpPr>
        <p:spPr>
          <a:xfrm>
            <a:off x="566928" y="6291072"/>
            <a:ext cx="69494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A5A5A"/>
                </a:solidFill>
                <a:latin typeface="JetBrains Mono" pitchFamily="34" charset="0"/>
                <a:ea typeface="JetBrains Mono" pitchFamily="34" charset="-122"/>
                <a:cs typeface="JetBrains Mono" pitchFamily="34" charset="-120"/>
              </a:rPr>
              <a:t>screenshot: worked example TP-2026-014 · a fictional cloud backup provider</a:t>
            </a:r>
            <a:endParaRPr lang="en-US" sz="800" dirty="0"/>
          </a:p>
        </p:txBody>
      </p:sp>
      <p:sp>
        <p:nvSpPr>
          <p:cNvPr id="9" name="Text 6"/>
          <p:cNvSpPr/>
          <p:nvPr/>
        </p:nvSpPr>
        <p:spPr>
          <a:xfrm>
            <a:off x="7418527" y="6291072"/>
            <a:ext cx="42062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00" dirty="0">
                <a:solidFill>
                  <a:srgbClr val="5A5A5A"/>
                </a:solidFill>
                <a:latin typeface="JetBrains Mono" pitchFamily="34" charset="0"/>
                <a:ea typeface="JetBrains Mono" pitchFamily="34" charset="-122"/>
                <a:cs typeface="JetBrains Mono" pitchFamily="34" charset="-120"/>
              </a:rPr>
              <a:t>sameerkhairkar.com · ISMS-REG-20 v1.0</a:t>
            </a:r>
            <a:endParaRPr lang="en-US" sz="80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66928" y="640080"/>
            <a:ext cx="11057839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3000" b="1" dirty="0">
                <a:solidFill>
                  <a:srgbClr val="1A1A1A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Step 9 · A sanctions hit stops everything</a:t>
            </a:r>
            <a:endParaRPr lang="en-US" sz="3000" dirty="0"/>
          </a:p>
        </p:txBody>
      </p:sp>
      <p:sp>
        <p:nvSpPr>
          <p:cNvPr id="3" name="Text 1"/>
          <p:cNvSpPr/>
          <p:nvPr/>
        </p:nvSpPr>
        <p:spPr>
          <a:xfrm>
            <a:off x="566928" y="1243584"/>
            <a:ext cx="10692079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00" dirty="0">
                <a:solidFill>
                  <a:srgbClr val="5A5A5A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This is the one signal with no workaround and no proportionality argument.</a:t>
            </a:r>
            <a:endParaRPr lang="en-US" sz="1300" dirty="0"/>
          </a:p>
        </p:txBody>
      </p:sp>
      <p:pic>
        <p:nvPicPr>
          <p:cNvPr id="4" name="Image 0" descr="img/pub_07_hit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66928" y="1810512"/>
            <a:ext cx="11057839" cy="1037810"/>
          </a:xfrm>
          <a:prstGeom prst="rect">
            <a:avLst/>
          </a:prstGeom>
        </p:spPr>
      </p:pic>
      <p:sp>
        <p:nvSpPr>
          <p:cNvPr id="5" name="Shape 2"/>
          <p:cNvSpPr/>
          <p:nvPr/>
        </p:nvSpPr>
        <p:spPr>
          <a:xfrm>
            <a:off x="566928" y="1810512"/>
            <a:ext cx="11057839" cy="1037810"/>
          </a:xfrm>
          <a:prstGeom prst="rect">
            <a:avLst/>
          </a:prstGeom>
          <a:solidFill>
            <a:srgbClr val="FFFFFF">
              <a:alpha val="0"/>
            </a:srgbClr>
          </a:solidFill>
          <a:ln w="9525">
            <a:solidFill>
              <a:srgbClr val="E4E6E8"/>
            </a:solidFill>
            <a:prstDash val="solid"/>
          </a:ln>
        </p:spPr>
      </p:sp>
      <p:sp>
        <p:nvSpPr>
          <p:cNvPr id="6" name="Text 3"/>
          <p:cNvSpPr/>
          <p:nvPr/>
        </p:nvSpPr>
        <p:spPr>
          <a:xfrm>
            <a:off x="566928" y="3122642"/>
            <a:ext cx="10874959" cy="11887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342900" indent="-342900">
              <a:spcAft>
                <a:spcPts val="800"/>
              </a:spcAft>
              <a:buSzPct val="100000"/>
              <a:buChar char="•"/>
            </a:pPr>
            <a:r>
              <a:rPr lang="en-US" sz="1250" dirty="0">
                <a:solidFill>
                  <a:srgbClr val="1A1A1A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Nothing is approved. Nothing flows. It goes to the managing directors the same day.</a:t>
            </a:r>
            <a:endParaRPr lang="en-US" sz="1250" dirty="0"/>
          </a:p>
          <a:p>
            <a:pPr marL="342900" indent="-342900">
              <a:spcAft>
                <a:spcPts val="800"/>
              </a:spcAft>
              <a:buSzPct val="100000"/>
              <a:buChar char="•"/>
            </a:pPr>
            <a:r>
              <a:rPr lang="en-US" sz="1250" dirty="0">
                <a:solidFill>
                  <a:srgbClr val="1A1A1A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The prohibition binds every EU company directly — no size threshold, no sector limit.</a:t>
            </a:r>
            <a:endParaRPr lang="en-US" sz="1250" dirty="0"/>
          </a:p>
          <a:p>
            <a:pPr marL="342900" indent="-342900">
              <a:spcAft>
                <a:spcPts val="800"/>
              </a:spcAft>
              <a:buSzPct val="100000"/>
              <a:buChar char="•"/>
            </a:pPr>
            <a:r>
              <a:rPr lang="en-US" sz="1250" dirty="0">
                <a:solidFill>
                  <a:srgbClr val="1A1A1A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"We did not know" is not a defence, which is why the screening is mandatory before approval.</a:t>
            </a:r>
            <a:endParaRPr lang="en-US" sz="1250" dirty="0"/>
          </a:p>
        </p:txBody>
      </p:sp>
      <p:sp>
        <p:nvSpPr>
          <p:cNvPr id="7" name="Shape 4"/>
          <p:cNvSpPr/>
          <p:nvPr/>
        </p:nvSpPr>
        <p:spPr>
          <a:xfrm>
            <a:off x="566928" y="6199632"/>
            <a:ext cx="11057839" cy="0"/>
          </a:xfrm>
          <a:prstGeom prst="line">
            <a:avLst/>
          </a:prstGeom>
          <a:noFill/>
          <a:ln w="9525">
            <a:solidFill>
              <a:srgbClr val="E4E6E8"/>
            </a:solidFill>
            <a:prstDash val="solid"/>
          </a:ln>
        </p:spPr>
      </p:sp>
      <p:sp>
        <p:nvSpPr>
          <p:cNvPr id="8" name="Text 5"/>
          <p:cNvSpPr/>
          <p:nvPr/>
        </p:nvSpPr>
        <p:spPr>
          <a:xfrm>
            <a:off x="566928" y="6291072"/>
            <a:ext cx="69494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A5A5A"/>
                </a:solidFill>
                <a:latin typeface="JetBrains Mono" pitchFamily="34" charset="0"/>
                <a:ea typeface="JetBrains Mono" pitchFamily="34" charset="-122"/>
                <a:cs typeface="JetBrains Mono" pitchFamily="34" charset="-120"/>
              </a:rPr>
              <a:t>screenshot: worked example TP-2026-014 · a fictional cloud backup provider</a:t>
            </a:r>
            <a:endParaRPr lang="en-US" sz="800" dirty="0"/>
          </a:p>
        </p:txBody>
      </p:sp>
      <p:sp>
        <p:nvSpPr>
          <p:cNvPr id="9" name="Text 6"/>
          <p:cNvSpPr/>
          <p:nvPr/>
        </p:nvSpPr>
        <p:spPr>
          <a:xfrm>
            <a:off x="7418527" y="6291072"/>
            <a:ext cx="42062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00" dirty="0">
                <a:solidFill>
                  <a:srgbClr val="5A5A5A"/>
                </a:solidFill>
                <a:latin typeface="JetBrains Mono" pitchFamily="34" charset="0"/>
                <a:ea typeface="JetBrains Mono" pitchFamily="34" charset="-122"/>
                <a:cs typeface="JetBrains Mono" pitchFamily="34" charset="-120"/>
              </a:rPr>
              <a:t>sameerkhairkar.com · ISMS-REG-20 v1.0</a:t>
            </a:r>
            <a:endParaRPr lang="en-US" sz="80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66928" y="640080"/>
            <a:ext cx="11057839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3000" b="1" dirty="0">
                <a:solidFill>
                  <a:srgbClr val="1A1A1A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Step 10 · Decide, and record the conditions</a:t>
            </a:r>
            <a:endParaRPr lang="en-US" sz="3000" dirty="0"/>
          </a:p>
        </p:txBody>
      </p:sp>
      <p:sp>
        <p:nvSpPr>
          <p:cNvPr id="3" name="Text 1"/>
          <p:cNvSpPr/>
          <p:nvPr/>
        </p:nvSpPr>
        <p:spPr>
          <a:xfrm>
            <a:off x="566928" y="1243584"/>
            <a:ext cx="10692079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00" dirty="0">
                <a:solidFill>
                  <a:srgbClr val="5A5A5A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Only whoever the tier names may approve. For Critical and High that is the managing directors.</a:t>
            </a:r>
            <a:endParaRPr lang="en-US" sz="1300" dirty="0"/>
          </a:p>
        </p:txBody>
      </p:sp>
      <p:pic>
        <p:nvPicPr>
          <p:cNvPr id="4" name="Image 0" descr="img/pub_08_decision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66928" y="1810512"/>
            <a:ext cx="11057839" cy="2536870"/>
          </a:xfrm>
          <a:prstGeom prst="rect">
            <a:avLst/>
          </a:prstGeom>
        </p:spPr>
      </p:pic>
      <p:sp>
        <p:nvSpPr>
          <p:cNvPr id="5" name="Shape 2"/>
          <p:cNvSpPr/>
          <p:nvPr/>
        </p:nvSpPr>
        <p:spPr>
          <a:xfrm>
            <a:off x="566928" y="1810512"/>
            <a:ext cx="11057839" cy="2536870"/>
          </a:xfrm>
          <a:prstGeom prst="rect">
            <a:avLst/>
          </a:prstGeom>
          <a:solidFill>
            <a:srgbClr val="FFFFFF">
              <a:alpha val="0"/>
            </a:srgbClr>
          </a:solidFill>
          <a:ln w="9525">
            <a:solidFill>
              <a:srgbClr val="E4E6E8"/>
            </a:solidFill>
            <a:prstDash val="solid"/>
          </a:ln>
        </p:spPr>
      </p:sp>
      <p:sp>
        <p:nvSpPr>
          <p:cNvPr id="6" name="Text 3"/>
          <p:cNvSpPr/>
          <p:nvPr/>
        </p:nvSpPr>
        <p:spPr>
          <a:xfrm>
            <a:off x="566928" y="4621702"/>
            <a:ext cx="10874959" cy="11887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342900" indent="-342900">
              <a:spcAft>
                <a:spcPts val="800"/>
              </a:spcAft>
              <a:buSzPct val="100000"/>
              <a:buChar char="•"/>
            </a:pPr>
            <a:r>
              <a:rPr lang="en-US" sz="1250" dirty="0">
                <a:solidFill>
                  <a:srgbClr val="1A1A1A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"Approved with conditions" is a real answer — say what is missing, by when, and who fetches it.</a:t>
            </a:r>
            <a:endParaRPr lang="en-US" sz="1250" dirty="0"/>
          </a:p>
          <a:p>
            <a:pPr marL="342900" indent="-342900">
              <a:spcAft>
                <a:spcPts val="800"/>
              </a:spcAft>
              <a:buSzPct val="100000"/>
              <a:buChar char="•"/>
            </a:pPr>
            <a:r>
              <a:rPr lang="en-US" sz="1250" dirty="0">
                <a:solidFill>
                  <a:srgbClr val="1A1A1A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Every condition also becomes a row on the Findings sheet. Otherwise it is a promise, not a control.</a:t>
            </a:r>
            <a:endParaRPr lang="en-US" sz="1250" dirty="0"/>
          </a:p>
          <a:p>
            <a:pPr marL="342900" indent="-342900">
              <a:spcAft>
                <a:spcPts val="800"/>
              </a:spcAft>
              <a:buSzPct val="100000"/>
              <a:buChar char="•"/>
            </a:pPr>
            <a:r>
              <a:rPr lang="en-US" sz="1250" dirty="0">
                <a:solidFill>
                  <a:srgbClr val="1A1A1A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Refusals stay in the Request log. They are the evidence that selection criteria were applied.</a:t>
            </a:r>
            <a:endParaRPr lang="en-US" sz="1250" dirty="0"/>
          </a:p>
        </p:txBody>
      </p:sp>
      <p:sp>
        <p:nvSpPr>
          <p:cNvPr id="7" name="Shape 4"/>
          <p:cNvSpPr/>
          <p:nvPr/>
        </p:nvSpPr>
        <p:spPr>
          <a:xfrm>
            <a:off x="566928" y="6199632"/>
            <a:ext cx="11057839" cy="0"/>
          </a:xfrm>
          <a:prstGeom prst="line">
            <a:avLst/>
          </a:prstGeom>
          <a:noFill/>
          <a:ln w="9525">
            <a:solidFill>
              <a:srgbClr val="E4E6E8"/>
            </a:solidFill>
            <a:prstDash val="solid"/>
          </a:ln>
        </p:spPr>
      </p:sp>
      <p:sp>
        <p:nvSpPr>
          <p:cNvPr id="8" name="Text 5"/>
          <p:cNvSpPr/>
          <p:nvPr/>
        </p:nvSpPr>
        <p:spPr>
          <a:xfrm>
            <a:off x="566928" y="6291072"/>
            <a:ext cx="69494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A5A5A"/>
                </a:solidFill>
                <a:latin typeface="JetBrains Mono" pitchFamily="34" charset="0"/>
                <a:ea typeface="JetBrains Mono" pitchFamily="34" charset="-122"/>
                <a:cs typeface="JetBrains Mono" pitchFamily="34" charset="-120"/>
              </a:rPr>
              <a:t>screenshot: worked example TP-2026-014 · a fictional cloud backup provider</a:t>
            </a:r>
            <a:endParaRPr lang="en-US" sz="800" dirty="0"/>
          </a:p>
        </p:txBody>
      </p:sp>
      <p:sp>
        <p:nvSpPr>
          <p:cNvPr id="9" name="Text 6"/>
          <p:cNvSpPr/>
          <p:nvPr/>
        </p:nvSpPr>
        <p:spPr>
          <a:xfrm>
            <a:off x="7418527" y="6291072"/>
            <a:ext cx="42062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00" dirty="0">
                <a:solidFill>
                  <a:srgbClr val="5A5A5A"/>
                </a:solidFill>
                <a:latin typeface="JetBrains Mono" pitchFamily="34" charset="0"/>
                <a:ea typeface="JetBrains Mono" pitchFamily="34" charset="-122"/>
                <a:cs typeface="JetBrains Mono" pitchFamily="34" charset="-120"/>
              </a:rPr>
              <a:t>sameerkhairkar.com · ISMS-REG-20 v1.0</a:t>
            </a:r>
            <a:endParaRPr lang="en-US" sz="80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66928" y="640080"/>
            <a:ext cx="11057839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3000" b="1" dirty="0">
                <a:solidFill>
                  <a:srgbClr val="1A1A1A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Step 11 · Hand it over into the Register</a:t>
            </a:r>
            <a:endParaRPr lang="en-US" sz="3000" dirty="0"/>
          </a:p>
        </p:txBody>
      </p:sp>
      <p:sp>
        <p:nvSpPr>
          <p:cNvPr id="3" name="Text 1"/>
          <p:cNvSpPr/>
          <p:nvPr/>
        </p:nvSpPr>
        <p:spPr>
          <a:xfrm>
            <a:off x="566928" y="1243584"/>
            <a:ext cx="10692079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00" dirty="0">
                <a:solidFill>
                  <a:srgbClr val="5A5A5A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The Handover sheet lays the request out in exactly the column order the Register expects.</a:t>
            </a:r>
            <a:endParaRPr lang="en-US" sz="1300" dirty="0"/>
          </a:p>
        </p:txBody>
      </p:sp>
      <p:pic>
        <p:nvPicPr>
          <p:cNvPr id="4" name="Image 0" descr="img/pub_09_handover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66928" y="1810512"/>
            <a:ext cx="11057839" cy="2099590"/>
          </a:xfrm>
          <a:prstGeom prst="rect">
            <a:avLst/>
          </a:prstGeom>
        </p:spPr>
      </p:pic>
      <p:sp>
        <p:nvSpPr>
          <p:cNvPr id="5" name="Shape 2"/>
          <p:cNvSpPr/>
          <p:nvPr/>
        </p:nvSpPr>
        <p:spPr>
          <a:xfrm>
            <a:off x="566928" y="1810512"/>
            <a:ext cx="11057839" cy="2099590"/>
          </a:xfrm>
          <a:prstGeom prst="rect">
            <a:avLst/>
          </a:prstGeom>
          <a:solidFill>
            <a:srgbClr val="FFFFFF">
              <a:alpha val="0"/>
            </a:srgbClr>
          </a:solidFill>
          <a:ln w="9525">
            <a:solidFill>
              <a:srgbClr val="E4E6E8"/>
            </a:solidFill>
            <a:prstDash val="solid"/>
          </a:ln>
        </p:spPr>
      </p:sp>
      <p:sp>
        <p:nvSpPr>
          <p:cNvPr id="6" name="Text 3"/>
          <p:cNvSpPr/>
          <p:nvPr/>
        </p:nvSpPr>
        <p:spPr>
          <a:xfrm>
            <a:off x="566928" y="4184422"/>
            <a:ext cx="10874959" cy="11887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342900" indent="-342900">
              <a:spcAft>
                <a:spcPts val="800"/>
              </a:spcAft>
              <a:buSzPct val="100000"/>
              <a:buChar char="•"/>
            </a:pPr>
            <a:r>
              <a:rPr lang="en-US" sz="1250" dirty="0">
                <a:solidFill>
                  <a:srgbClr val="1A1A1A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Copy as values. Pasting formulas overwrites the computed columns.</a:t>
            </a:r>
            <a:endParaRPr lang="en-US" sz="1250" dirty="0"/>
          </a:p>
          <a:p>
            <a:pPr marL="342900" indent="-342900">
              <a:spcAft>
                <a:spcPts val="800"/>
              </a:spcAft>
              <a:buSzPct val="100000"/>
              <a:buChar char="•"/>
            </a:pPr>
            <a:r>
              <a:rPr lang="en-US" sz="1250" dirty="0">
                <a:solidFill>
                  <a:srgbClr val="1A1A1A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Assign the supplier ID yourself — it is the key every other sheet joins on.</a:t>
            </a:r>
            <a:endParaRPr lang="en-US" sz="1250" dirty="0"/>
          </a:p>
          <a:p>
            <a:pPr marL="342900" indent="-342900">
              <a:spcAft>
                <a:spcPts val="800"/>
              </a:spcAft>
              <a:buSzPct val="100000"/>
              <a:buChar char="•"/>
            </a:pPr>
            <a:r>
              <a:rPr lang="en-US" sz="1250" dirty="0">
                <a:solidFill>
                  <a:srgbClr val="1A1A1A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Write the ID back into the request so the two can be traced to each other.</a:t>
            </a:r>
            <a:endParaRPr lang="en-US" sz="1250" dirty="0"/>
          </a:p>
        </p:txBody>
      </p:sp>
      <p:sp>
        <p:nvSpPr>
          <p:cNvPr id="7" name="Text 4"/>
          <p:cNvSpPr/>
          <p:nvPr/>
        </p:nvSpPr>
        <p:spPr>
          <a:xfrm>
            <a:off x="566928" y="5559552"/>
            <a:ext cx="11057839" cy="530352"/>
          </a:xfrm>
          <a:prstGeom prst="rect">
            <a:avLst/>
          </a:prstGeom>
          <a:noFill/>
          <a:ln/>
        </p:spPr>
        <p:txBody>
          <a:bodyPr wrap="square" lIns="0" tIns="0" rIns="0" bIns="0" rtlCol="0" anchor="b"/>
          <a:lstStyle/>
          <a:p>
            <a:pPr indent="0" marL="0">
              <a:buNone/>
            </a:pPr>
            <a:r>
              <a:rPr lang="en-US" sz="1150" i="1" dirty="0">
                <a:solidFill>
                  <a:srgbClr val="5A5A5A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Without a complete Register the CIR No. 5.2 duty is not met — and that duty applies to every supplier, including tier Low.</a:t>
            </a:r>
            <a:endParaRPr lang="en-US" sz="1150" dirty="0"/>
          </a:p>
        </p:txBody>
      </p:sp>
      <p:sp>
        <p:nvSpPr>
          <p:cNvPr id="8" name="Shape 5"/>
          <p:cNvSpPr/>
          <p:nvPr/>
        </p:nvSpPr>
        <p:spPr>
          <a:xfrm>
            <a:off x="566928" y="6199632"/>
            <a:ext cx="11057839" cy="0"/>
          </a:xfrm>
          <a:prstGeom prst="line">
            <a:avLst/>
          </a:prstGeom>
          <a:noFill/>
          <a:ln w="9525">
            <a:solidFill>
              <a:srgbClr val="E4E6E8"/>
            </a:solidFill>
            <a:prstDash val="solid"/>
          </a:ln>
        </p:spPr>
      </p:sp>
      <p:sp>
        <p:nvSpPr>
          <p:cNvPr id="9" name="Text 6"/>
          <p:cNvSpPr/>
          <p:nvPr/>
        </p:nvSpPr>
        <p:spPr>
          <a:xfrm>
            <a:off x="566928" y="6291072"/>
            <a:ext cx="69494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A5A5A"/>
                </a:solidFill>
                <a:latin typeface="JetBrains Mono" pitchFamily="34" charset="0"/>
                <a:ea typeface="JetBrains Mono" pitchFamily="34" charset="-122"/>
                <a:cs typeface="JetBrains Mono" pitchFamily="34" charset="-120"/>
              </a:rPr>
              <a:t>screenshot: worked example TP-2026-014 · a fictional cloud backup provider</a:t>
            </a:r>
            <a:endParaRPr lang="en-US" sz="800" dirty="0"/>
          </a:p>
        </p:txBody>
      </p:sp>
      <p:sp>
        <p:nvSpPr>
          <p:cNvPr id="10" name="Text 7"/>
          <p:cNvSpPr/>
          <p:nvPr/>
        </p:nvSpPr>
        <p:spPr>
          <a:xfrm>
            <a:off x="7418527" y="6291072"/>
            <a:ext cx="42062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00" dirty="0">
                <a:solidFill>
                  <a:srgbClr val="5A5A5A"/>
                </a:solidFill>
                <a:latin typeface="JetBrains Mono" pitchFamily="34" charset="0"/>
                <a:ea typeface="JetBrains Mono" pitchFamily="34" charset="-122"/>
                <a:cs typeface="JetBrains Mono" pitchFamily="34" charset="-120"/>
              </a:rPr>
              <a:t>sameerkhairkar.com · ISMS-REG-20 v1.0</a:t>
            </a:r>
            <a:endParaRPr lang="en-US" sz="80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66928" y="640080"/>
            <a:ext cx="11057839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3000" b="1" dirty="0">
                <a:solidFill>
                  <a:srgbClr val="1A1A1A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The Register keeps the evidence</a:t>
            </a:r>
            <a:endParaRPr lang="en-US" sz="3000" dirty="0"/>
          </a:p>
        </p:txBody>
      </p:sp>
      <p:sp>
        <p:nvSpPr>
          <p:cNvPr id="3" name="Text 1"/>
          <p:cNvSpPr/>
          <p:nvPr/>
        </p:nvSpPr>
        <p:spPr>
          <a:xfrm>
            <a:off x="566928" y="1243584"/>
            <a:ext cx="10692079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00" dirty="0">
                <a:solidFill>
                  <a:srgbClr val="5A5A5A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The last columns are what make the screening auditable months later.</a:t>
            </a:r>
            <a:endParaRPr lang="en-US" sz="1300" dirty="0"/>
          </a:p>
        </p:txBody>
      </p:sp>
      <p:pic>
        <p:nvPicPr>
          <p:cNvPr id="4" name="Image 0" descr="img/pub_10_register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66928" y="1810512"/>
            <a:ext cx="11057839" cy="1997791"/>
          </a:xfrm>
          <a:prstGeom prst="rect">
            <a:avLst/>
          </a:prstGeom>
        </p:spPr>
      </p:pic>
      <p:sp>
        <p:nvSpPr>
          <p:cNvPr id="5" name="Shape 2"/>
          <p:cNvSpPr/>
          <p:nvPr/>
        </p:nvSpPr>
        <p:spPr>
          <a:xfrm>
            <a:off x="566928" y="1810512"/>
            <a:ext cx="11057839" cy="1997791"/>
          </a:xfrm>
          <a:prstGeom prst="rect">
            <a:avLst/>
          </a:prstGeom>
          <a:solidFill>
            <a:srgbClr val="FFFFFF">
              <a:alpha val="0"/>
            </a:srgbClr>
          </a:solidFill>
          <a:ln w="9525">
            <a:solidFill>
              <a:srgbClr val="E4E6E8"/>
            </a:solidFill>
            <a:prstDash val="solid"/>
          </a:ln>
        </p:spPr>
      </p:sp>
      <p:sp>
        <p:nvSpPr>
          <p:cNvPr id="6" name="Text 3"/>
          <p:cNvSpPr/>
          <p:nvPr/>
        </p:nvSpPr>
        <p:spPr>
          <a:xfrm>
            <a:off x="566928" y="4082623"/>
            <a:ext cx="10874959" cy="11887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342900" indent="-342900">
              <a:spcAft>
                <a:spcPts val="800"/>
              </a:spcAft>
              <a:buSzPct val="100000"/>
              <a:buChar char="•"/>
            </a:pPr>
            <a:r>
              <a:rPr lang="en-US" sz="1250" dirty="0">
                <a:solidFill>
                  <a:srgbClr val="1A1A1A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Legal entity and register number, country of ultimate control, screening date and result.</a:t>
            </a:r>
            <a:endParaRPr lang="en-US" sz="1250" dirty="0"/>
          </a:p>
          <a:p>
            <a:pPr marL="342900" indent="-342900">
              <a:spcAft>
                <a:spcPts val="800"/>
              </a:spcAft>
              <a:buSzPct val="100000"/>
              <a:buChar char="•"/>
            </a:pPr>
            <a:r>
              <a:rPr lang="en-US" sz="1250" dirty="0">
                <a:solidFill>
                  <a:srgbClr val="1A1A1A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The date matters more than the tick: the lists change constantly.</a:t>
            </a:r>
            <a:endParaRPr lang="en-US" sz="1250" dirty="0"/>
          </a:p>
          <a:p>
            <a:pPr marL="342900" indent="-342900">
              <a:spcAft>
                <a:spcPts val="800"/>
              </a:spcAft>
              <a:buSzPct val="100000"/>
              <a:buChar char="•"/>
            </a:pPr>
            <a:r>
              <a:rPr lang="en-US" sz="1250" dirty="0">
                <a:solidFill>
                  <a:srgbClr val="1A1A1A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Re-screening rides on the existing reassessment cycle — no separate calendar.</a:t>
            </a:r>
            <a:endParaRPr lang="en-US" sz="1250" dirty="0"/>
          </a:p>
        </p:txBody>
      </p:sp>
      <p:sp>
        <p:nvSpPr>
          <p:cNvPr id="7" name="Shape 4"/>
          <p:cNvSpPr/>
          <p:nvPr/>
        </p:nvSpPr>
        <p:spPr>
          <a:xfrm>
            <a:off x="566928" y="6199632"/>
            <a:ext cx="11057839" cy="0"/>
          </a:xfrm>
          <a:prstGeom prst="line">
            <a:avLst/>
          </a:prstGeom>
          <a:noFill/>
          <a:ln w="9525">
            <a:solidFill>
              <a:srgbClr val="E4E6E8"/>
            </a:solidFill>
            <a:prstDash val="solid"/>
          </a:ln>
        </p:spPr>
      </p:sp>
      <p:sp>
        <p:nvSpPr>
          <p:cNvPr id="8" name="Text 5"/>
          <p:cNvSpPr/>
          <p:nvPr/>
        </p:nvSpPr>
        <p:spPr>
          <a:xfrm>
            <a:off x="566928" y="6291072"/>
            <a:ext cx="69494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A5A5A"/>
                </a:solidFill>
                <a:latin typeface="JetBrains Mono" pitchFamily="34" charset="0"/>
                <a:ea typeface="JetBrains Mono" pitchFamily="34" charset="-122"/>
                <a:cs typeface="JetBrains Mono" pitchFamily="34" charset="-120"/>
              </a:rPr>
              <a:t>screenshot: worked example TP-2026-014 · a fictional cloud backup provider</a:t>
            </a:r>
            <a:endParaRPr lang="en-US" sz="800" dirty="0"/>
          </a:p>
        </p:txBody>
      </p:sp>
      <p:sp>
        <p:nvSpPr>
          <p:cNvPr id="9" name="Text 6"/>
          <p:cNvSpPr/>
          <p:nvPr/>
        </p:nvSpPr>
        <p:spPr>
          <a:xfrm>
            <a:off x="7418527" y="6291072"/>
            <a:ext cx="42062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00" dirty="0">
                <a:solidFill>
                  <a:srgbClr val="5A5A5A"/>
                </a:solidFill>
                <a:latin typeface="JetBrains Mono" pitchFamily="34" charset="0"/>
                <a:ea typeface="JetBrains Mono" pitchFamily="34" charset="-122"/>
                <a:cs typeface="JetBrains Mono" pitchFamily="34" charset="-120"/>
              </a:rPr>
              <a:t>sameerkhairkar.com · ISMS-REG-20 v1.0</a:t>
            </a:r>
            <a:endParaRPr lang="en-US" sz="800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66928" y="640080"/>
            <a:ext cx="11057839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3000" b="1" dirty="0">
                <a:solidFill>
                  <a:srgbClr val="1A1A1A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Step 12 · Send the questionnaire</a:t>
            </a:r>
            <a:endParaRPr lang="en-US" sz="3000" dirty="0"/>
          </a:p>
        </p:txBody>
      </p:sp>
      <p:sp>
        <p:nvSpPr>
          <p:cNvPr id="3" name="Text 1"/>
          <p:cNvSpPr/>
          <p:nvPr/>
        </p:nvSpPr>
        <p:spPr>
          <a:xfrm>
            <a:off x="566928" y="1243584"/>
            <a:ext cx="10692079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00" dirty="0">
                <a:solidFill>
                  <a:srgbClr val="5A5A5A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The "applies from tier" column decides who gets which question. It is cumulative.</a:t>
            </a:r>
            <a:endParaRPr lang="en-US" sz="1300" dirty="0"/>
          </a:p>
        </p:txBody>
      </p:sp>
      <p:pic>
        <p:nvPicPr>
          <p:cNvPr id="4" name="Image 0" descr="img/pub_11_quest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66928" y="1810512"/>
            <a:ext cx="10202327" cy="3108960"/>
          </a:xfrm>
          <a:prstGeom prst="rect">
            <a:avLst/>
          </a:prstGeom>
        </p:spPr>
      </p:pic>
      <p:sp>
        <p:nvSpPr>
          <p:cNvPr id="5" name="Shape 2"/>
          <p:cNvSpPr/>
          <p:nvPr/>
        </p:nvSpPr>
        <p:spPr>
          <a:xfrm>
            <a:off x="566928" y="1810512"/>
            <a:ext cx="10202327" cy="3108960"/>
          </a:xfrm>
          <a:prstGeom prst="rect">
            <a:avLst/>
          </a:prstGeom>
          <a:solidFill>
            <a:srgbClr val="FFFFFF">
              <a:alpha val="0"/>
            </a:srgbClr>
          </a:solidFill>
          <a:ln w="9525">
            <a:solidFill>
              <a:srgbClr val="E4E6E8"/>
            </a:solidFill>
            <a:prstDash val="solid"/>
          </a:ln>
        </p:spPr>
      </p:sp>
      <p:sp>
        <p:nvSpPr>
          <p:cNvPr id="6" name="Text 3"/>
          <p:cNvSpPr/>
          <p:nvPr/>
        </p:nvSpPr>
        <p:spPr>
          <a:xfrm>
            <a:off x="566928" y="5193792"/>
            <a:ext cx="10874959" cy="11887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342900" indent="-342900">
              <a:spcAft>
                <a:spcPts val="800"/>
              </a:spcAft>
              <a:buSzPct val="100000"/>
              <a:buChar char="•"/>
            </a:pPr>
            <a:r>
              <a:rPr lang="en-US" sz="1250" dirty="0">
                <a:solidFill>
                  <a:srgbClr val="1A1A1A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Tier Low gets no questionnaire — only the Register entry.</a:t>
            </a:r>
            <a:endParaRPr lang="en-US" sz="1250" dirty="0"/>
          </a:p>
          <a:p>
            <a:pPr marL="342900" indent="-342900">
              <a:spcAft>
                <a:spcPts val="800"/>
              </a:spcAft>
              <a:buSzPct val="100000"/>
              <a:buChar char="•"/>
            </a:pPr>
            <a:r>
              <a:rPr lang="en-US" sz="1250" dirty="0">
                <a:solidFill>
                  <a:srgbClr val="1A1A1A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Every question names its source, so the supplier can see it is not invented.</a:t>
            </a:r>
            <a:endParaRPr lang="en-US" sz="1250" dirty="0"/>
          </a:p>
          <a:p>
            <a:pPr marL="342900" indent="-342900">
              <a:spcAft>
                <a:spcPts val="800"/>
              </a:spcAft>
              <a:buSzPct val="100000"/>
              <a:buChar char="•"/>
            </a:pPr>
            <a:r>
              <a:rPr lang="en-US" sz="1250" dirty="0">
                <a:solidFill>
                  <a:srgbClr val="1A1A1A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"We do not have that" is a valid answer. It becomes a finding, not an argument.</a:t>
            </a:r>
            <a:endParaRPr lang="en-US" sz="1250" dirty="0"/>
          </a:p>
        </p:txBody>
      </p:sp>
      <p:sp>
        <p:nvSpPr>
          <p:cNvPr id="7" name="Shape 4"/>
          <p:cNvSpPr/>
          <p:nvPr/>
        </p:nvSpPr>
        <p:spPr>
          <a:xfrm>
            <a:off x="566928" y="6199632"/>
            <a:ext cx="11057839" cy="0"/>
          </a:xfrm>
          <a:prstGeom prst="line">
            <a:avLst/>
          </a:prstGeom>
          <a:noFill/>
          <a:ln w="9525">
            <a:solidFill>
              <a:srgbClr val="E4E6E8"/>
            </a:solidFill>
            <a:prstDash val="solid"/>
          </a:ln>
        </p:spPr>
      </p:sp>
      <p:sp>
        <p:nvSpPr>
          <p:cNvPr id="8" name="Text 5"/>
          <p:cNvSpPr/>
          <p:nvPr/>
        </p:nvSpPr>
        <p:spPr>
          <a:xfrm>
            <a:off x="566928" y="6291072"/>
            <a:ext cx="69494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A5A5A"/>
                </a:solidFill>
                <a:latin typeface="JetBrains Mono" pitchFamily="34" charset="0"/>
                <a:ea typeface="JetBrains Mono" pitchFamily="34" charset="-122"/>
                <a:cs typeface="JetBrains Mono" pitchFamily="34" charset="-120"/>
              </a:rPr>
              <a:t>screenshot: worked example TP-2026-014 · a fictional cloud backup provider</a:t>
            </a:r>
            <a:endParaRPr lang="en-US" sz="800" dirty="0"/>
          </a:p>
        </p:txBody>
      </p:sp>
      <p:sp>
        <p:nvSpPr>
          <p:cNvPr id="9" name="Text 6"/>
          <p:cNvSpPr/>
          <p:nvPr/>
        </p:nvSpPr>
        <p:spPr>
          <a:xfrm>
            <a:off x="7418527" y="6291072"/>
            <a:ext cx="42062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00" dirty="0">
                <a:solidFill>
                  <a:srgbClr val="5A5A5A"/>
                </a:solidFill>
                <a:latin typeface="JetBrains Mono" pitchFamily="34" charset="0"/>
                <a:ea typeface="JetBrains Mono" pitchFamily="34" charset="-122"/>
                <a:cs typeface="JetBrains Mono" pitchFamily="34" charset="-120"/>
              </a:rPr>
              <a:t>sameerkhairkar.com · ISMS-REG-20 v1.0</a:t>
            </a:r>
            <a:endParaRPr lang="en-US" sz="800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66928" y="640080"/>
            <a:ext cx="11057839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3000" b="1" dirty="0">
                <a:solidFill>
                  <a:srgbClr val="1A1A1A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Two questions people forget to ask</a:t>
            </a:r>
            <a:endParaRPr lang="en-US" sz="3000" dirty="0"/>
          </a:p>
        </p:txBody>
      </p:sp>
      <p:sp>
        <p:nvSpPr>
          <p:cNvPr id="3" name="Text 1"/>
          <p:cNvSpPr/>
          <p:nvPr/>
        </p:nvSpPr>
        <p:spPr>
          <a:xfrm>
            <a:off x="566928" y="1243584"/>
            <a:ext cx="10692079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00" dirty="0">
                <a:solidFill>
                  <a:srgbClr val="5A5A5A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F23 and F24 — new in v0.4, and the reason the screening is not just a self-declaration.</a:t>
            </a:r>
            <a:endParaRPr lang="en-US" sz="1300" dirty="0"/>
          </a:p>
        </p:txBody>
      </p:sp>
      <p:pic>
        <p:nvPicPr>
          <p:cNvPr id="4" name="Image 0" descr="img/pub_12_f23f24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66928" y="1810512"/>
            <a:ext cx="11057839" cy="1624006"/>
          </a:xfrm>
          <a:prstGeom prst="rect">
            <a:avLst/>
          </a:prstGeom>
        </p:spPr>
      </p:pic>
      <p:sp>
        <p:nvSpPr>
          <p:cNvPr id="5" name="Shape 2"/>
          <p:cNvSpPr/>
          <p:nvPr/>
        </p:nvSpPr>
        <p:spPr>
          <a:xfrm>
            <a:off x="566928" y="1810512"/>
            <a:ext cx="11057839" cy="1624006"/>
          </a:xfrm>
          <a:prstGeom prst="rect">
            <a:avLst/>
          </a:prstGeom>
          <a:solidFill>
            <a:srgbClr val="FFFFFF">
              <a:alpha val="0"/>
            </a:srgbClr>
          </a:solidFill>
          <a:ln w="9525">
            <a:solidFill>
              <a:srgbClr val="E4E6E8"/>
            </a:solidFill>
            <a:prstDash val="solid"/>
          </a:ln>
        </p:spPr>
      </p:sp>
      <p:sp>
        <p:nvSpPr>
          <p:cNvPr id="6" name="Text 3"/>
          <p:cNvSpPr/>
          <p:nvPr/>
        </p:nvSpPr>
        <p:spPr>
          <a:xfrm>
            <a:off x="566928" y="3708838"/>
            <a:ext cx="10874959" cy="11887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342900" indent="-342900">
              <a:spcAft>
                <a:spcPts val="800"/>
              </a:spcAft>
              <a:buSzPct val="100000"/>
              <a:buChar char="•"/>
            </a:pPr>
            <a:r>
              <a:rPr lang="en-US" sz="1250" dirty="0">
                <a:solidFill>
                  <a:srgbClr val="1A1A1A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F23 asks for the legal entity and the group structure.</a:t>
            </a:r>
            <a:endParaRPr lang="en-US" sz="1250" dirty="0"/>
          </a:p>
          <a:p>
            <a:pPr marL="342900" indent="-342900">
              <a:spcAft>
                <a:spcPts val="800"/>
              </a:spcAft>
              <a:buSzPct val="100000"/>
              <a:buChar char="•"/>
            </a:pPr>
            <a:r>
              <a:rPr lang="en-US" sz="1250" dirty="0">
                <a:solidFill>
                  <a:srgbClr val="1A1A1A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F24 asks the supplier to declare its own sanctions status.</a:t>
            </a:r>
            <a:endParaRPr lang="en-US" sz="1250" dirty="0"/>
          </a:p>
          <a:p>
            <a:pPr marL="342900" indent="-342900">
              <a:spcAft>
                <a:spcPts val="800"/>
              </a:spcAft>
              <a:buSzPct val="100000"/>
              <a:buChar char="•"/>
            </a:pPr>
            <a:r>
              <a:rPr lang="en-US" sz="1250" dirty="0">
                <a:solidFill>
                  <a:srgbClr val="1A1A1A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The declaration supplements your own check. It never replaces it.</a:t>
            </a:r>
            <a:endParaRPr lang="en-US" sz="1250" dirty="0"/>
          </a:p>
        </p:txBody>
      </p:sp>
      <p:sp>
        <p:nvSpPr>
          <p:cNvPr id="7" name="Shape 4"/>
          <p:cNvSpPr/>
          <p:nvPr/>
        </p:nvSpPr>
        <p:spPr>
          <a:xfrm>
            <a:off x="566928" y="6199632"/>
            <a:ext cx="11057839" cy="0"/>
          </a:xfrm>
          <a:prstGeom prst="line">
            <a:avLst/>
          </a:prstGeom>
          <a:noFill/>
          <a:ln w="9525">
            <a:solidFill>
              <a:srgbClr val="E4E6E8"/>
            </a:solidFill>
            <a:prstDash val="solid"/>
          </a:ln>
        </p:spPr>
      </p:sp>
      <p:sp>
        <p:nvSpPr>
          <p:cNvPr id="8" name="Text 5"/>
          <p:cNvSpPr/>
          <p:nvPr/>
        </p:nvSpPr>
        <p:spPr>
          <a:xfrm>
            <a:off x="566928" y="6291072"/>
            <a:ext cx="69494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A5A5A"/>
                </a:solidFill>
                <a:latin typeface="JetBrains Mono" pitchFamily="34" charset="0"/>
                <a:ea typeface="JetBrains Mono" pitchFamily="34" charset="-122"/>
                <a:cs typeface="JetBrains Mono" pitchFamily="34" charset="-120"/>
              </a:rPr>
              <a:t>screenshot: worked example TP-2026-014 · a fictional cloud backup provider</a:t>
            </a:r>
            <a:endParaRPr lang="en-US" sz="800" dirty="0"/>
          </a:p>
        </p:txBody>
      </p:sp>
      <p:sp>
        <p:nvSpPr>
          <p:cNvPr id="9" name="Text 6"/>
          <p:cNvSpPr/>
          <p:nvPr/>
        </p:nvSpPr>
        <p:spPr>
          <a:xfrm>
            <a:off x="7418527" y="6291072"/>
            <a:ext cx="42062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00" dirty="0">
                <a:solidFill>
                  <a:srgbClr val="5A5A5A"/>
                </a:solidFill>
                <a:latin typeface="JetBrains Mono" pitchFamily="34" charset="0"/>
                <a:ea typeface="JetBrains Mono" pitchFamily="34" charset="-122"/>
                <a:cs typeface="JetBrains Mono" pitchFamily="34" charset="-120"/>
              </a:rPr>
              <a:t>sameerkhairkar.com · ISMS-REG-20 v1.0</a:t>
            </a:r>
            <a:endParaRPr lang="en-US" sz="800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66928" y="640080"/>
            <a:ext cx="11057839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3000" b="1" dirty="0">
                <a:solidFill>
                  <a:srgbClr val="1A1A1A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If you remember three things</a:t>
            </a:r>
            <a:endParaRPr lang="en-US" sz="3000" dirty="0"/>
          </a:p>
        </p:txBody>
      </p:sp>
      <p:sp>
        <p:nvSpPr>
          <p:cNvPr id="3" name="Text 1"/>
          <p:cNvSpPr/>
          <p:nvPr/>
        </p:nvSpPr>
        <p:spPr>
          <a:xfrm>
            <a:off x="566928" y="1700784"/>
            <a:ext cx="384048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500" dirty="0">
                <a:solidFill>
                  <a:srgbClr val="F50056"/>
                </a:solidFill>
                <a:latin typeface="JetBrains Mono" pitchFamily="34" charset="0"/>
                <a:ea typeface="JetBrains Mono" pitchFamily="34" charset="-122"/>
                <a:cs typeface="JetBrains Mono" pitchFamily="34" charset="-120"/>
              </a:rPr>
              <a:t>1</a:t>
            </a:r>
            <a:endParaRPr lang="en-US" sz="1500" dirty="0"/>
          </a:p>
        </p:txBody>
      </p:sp>
      <p:sp>
        <p:nvSpPr>
          <p:cNvPr id="4" name="Text 2"/>
          <p:cNvSpPr/>
          <p:nvPr/>
        </p:nvSpPr>
        <p:spPr>
          <a:xfrm>
            <a:off x="1069848" y="1673352"/>
            <a:ext cx="1042416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rgbClr val="1A1A1A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Fill the tinted cells, nothing else</a:t>
            </a:r>
            <a:endParaRPr lang="en-US" sz="1600" dirty="0"/>
          </a:p>
        </p:txBody>
      </p:sp>
      <p:sp>
        <p:nvSpPr>
          <p:cNvPr id="5" name="Text 3"/>
          <p:cNvSpPr/>
          <p:nvPr/>
        </p:nvSpPr>
        <p:spPr>
          <a:xfrm>
            <a:off x="1069848" y="2029968"/>
            <a:ext cx="1042416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250" dirty="0">
                <a:solidFill>
                  <a:srgbClr val="5A5A5A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The scoring, the tier, the questionnaire and the stop signals all compute themselves. Overwrite a bold centred cell and the row starts lying to you.</a:t>
            </a:r>
            <a:endParaRPr lang="en-US" sz="1250" dirty="0"/>
          </a:p>
        </p:txBody>
      </p:sp>
      <p:sp>
        <p:nvSpPr>
          <p:cNvPr id="6" name="Text 4"/>
          <p:cNvSpPr/>
          <p:nvPr/>
        </p:nvSpPr>
        <p:spPr>
          <a:xfrm>
            <a:off x="566928" y="3090672"/>
            <a:ext cx="384048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500" dirty="0">
                <a:solidFill>
                  <a:srgbClr val="F50056"/>
                </a:solidFill>
                <a:latin typeface="JetBrains Mono" pitchFamily="34" charset="0"/>
                <a:ea typeface="JetBrains Mono" pitchFamily="34" charset="-122"/>
                <a:cs typeface="JetBrains Mono" pitchFamily="34" charset="-120"/>
              </a:rPr>
              <a:t>2</a:t>
            </a:r>
            <a:endParaRPr lang="en-US" sz="1500" dirty="0"/>
          </a:p>
        </p:txBody>
      </p:sp>
      <p:sp>
        <p:nvSpPr>
          <p:cNvPr id="7" name="Text 5"/>
          <p:cNvSpPr/>
          <p:nvPr/>
        </p:nvSpPr>
        <p:spPr>
          <a:xfrm>
            <a:off x="1069848" y="3063240"/>
            <a:ext cx="1042416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rgbClr val="1A1A1A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A stop signal is a gate, not a note</a:t>
            </a:r>
            <a:endParaRPr lang="en-US" sz="1600" dirty="0"/>
          </a:p>
        </p:txBody>
      </p:sp>
      <p:sp>
        <p:nvSpPr>
          <p:cNvPr id="8" name="Text 6"/>
          <p:cNvSpPr/>
          <p:nvPr/>
        </p:nvSpPr>
        <p:spPr>
          <a:xfrm>
            <a:off x="1069848" y="3419856"/>
            <a:ext cx="1042416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250" dirty="0">
                <a:solidFill>
                  <a:srgbClr val="5A5A5A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Approve past one and the workbook stops being evidence. Clear it, or record the condition and the deadline.</a:t>
            </a:r>
            <a:endParaRPr lang="en-US" sz="1250" dirty="0"/>
          </a:p>
        </p:txBody>
      </p:sp>
      <p:sp>
        <p:nvSpPr>
          <p:cNvPr id="9" name="Text 7"/>
          <p:cNvSpPr/>
          <p:nvPr/>
        </p:nvSpPr>
        <p:spPr>
          <a:xfrm>
            <a:off x="566928" y="4480560"/>
            <a:ext cx="384048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500" dirty="0">
                <a:solidFill>
                  <a:srgbClr val="F50056"/>
                </a:solidFill>
                <a:latin typeface="JetBrains Mono" pitchFamily="34" charset="0"/>
                <a:ea typeface="JetBrains Mono" pitchFamily="34" charset="-122"/>
                <a:cs typeface="JetBrains Mono" pitchFamily="34" charset="-120"/>
              </a:rPr>
              <a:t>3</a:t>
            </a:r>
            <a:endParaRPr lang="en-US" sz="1500" dirty="0"/>
          </a:p>
        </p:txBody>
      </p:sp>
      <p:sp>
        <p:nvSpPr>
          <p:cNvPr id="10" name="Text 8"/>
          <p:cNvSpPr/>
          <p:nvPr/>
        </p:nvSpPr>
        <p:spPr>
          <a:xfrm>
            <a:off x="1069848" y="4453128"/>
            <a:ext cx="1042416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rgbClr val="1A1A1A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Screen the owner, not just the name</a:t>
            </a:r>
            <a:endParaRPr lang="en-US" sz="1600" dirty="0"/>
          </a:p>
        </p:txBody>
      </p:sp>
      <p:sp>
        <p:nvSpPr>
          <p:cNvPr id="11" name="Text 9"/>
          <p:cNvSpPr/>
          <p:nvPr/>
        </p:nvSpPr>
        <p:spPr>
          <a:xfrm>
            <a:off x="1069848" y="4809744"/>
            <a:ext cx="1042416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250" dirty="0">
                <a:solidFill>
                  <a:srgbClr val="5A5A5A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The company, the ultimate parent, the controlling persons. Two minutes, once per vendor, at onboarding and at each review.</a:t>
            </a:r>
            <a:endParaRPr lang="en-US" sz="1250" dirty="0"/>
          </a:p>
        </p:txBody>
      </p:sp>
      <p:sp>
        <p:nvSpPr>
          <p:cNvPr id="12" name="Shape 10"/>
          <p:cNvSpPr/>
          <p:nvPr/>
        </p:nvSpPr>
        <p:spPr>
          <a:xfrm>
            <a:off x="566928" y="6199632"/>
            <a:ext cx="11057839" cy="0"/>
          </a:xfrm>
          <a:prstGeom prst="line">
            <a:avLst/>
          </a:prstGeom>
          <a:noFill/>
          <a:ln w="9525">
            <a:solidFill>
              <a:srgbClr val="E4E6E8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566928" y="6291072"/>
            <a:ext cx="69494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A5A5A"/>
                </a:solidFill>
                <a:latin typeface="JetBrains Mono" pitchFamily="34" charset="0"/>
                <a:ea typeface="JetBrains Mono" pitchFamily="34" charset="-122"/>
                <a:cs typeface="JetBrains Mono" pitchFamily="34" charset="-120"/>
              </a:rPr>
              <a:t>Not legal advice · adapt the document IDs to your own numbering · have the sanctions position confirmed by counsel</a:t>
            </a:r>
            <a:endParaRPr lang="en-US" sz="800" dirty="0"/>
          </a:p>
        </p:txBody>
      </p:sp>
      <p:sp>
        <p:nvSpPr>
          <p:cNvPr id="14" name="Text 12"/>
          <p:cNvSpPr/>
          <p:nvPr/>
        </p:nvSpPr>
        <p:spPr>
          <a:xfrm>
            <a:off x="7418527" y="6291072"/>
            <a:ext cx="42062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00" dirty="0">
                <a:solidFill>
                  <a:srgbClr val="5A5A5A"/>
                </a:solidFill>
                <a:latin typeface="JetBrains Mono" pitchFamily="34" charset="0"/>
                <a:ea typeface="JetBrains Mono" pitchFamily="34" charset="-122"/>
                <a:cs typeface="JetBrains Mono" pitchFamily="34" charset="-120"/>
              </a:rPr>
              <a:t>sameerkhairkar.com · ISMS-REG-20 v1.0</a:t>
            </a:r>
            <a:endParaRPr lang="en-US" sz="8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17</Slides>
  <Notes>17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0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PptxGenJS</cp:lastModifiedBy>
  <cp:revision>1</cp:revision>
  <dcterms:created xsi:type="dcterms:W3CDTF">2026-08-14T12:56:36Z</dcterms:created>
  <dcterms:modified xsi:type="dcterms:W3CDTF">2026-08-14T12:56:36Z</dcterms:modified>
</cp:coreProperties>
</file>